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571" r:id="rId4"/>
    <p:sldId id="572" r:id="rId5"/>
    <p:sldId id="573" r:id="rId6"/>
    <p:sldId id="574" r:id="rId7"/>
    <p:sldId id="575" r:id="rId8"/>
    <p:sldId id="582" r:id="rId9"/>
    <p:sldId id="583" r:id="rId10"/>
    <p:sldId id="584" r:id="rId11"/>
    <p:sldId id="585" r:id="rId12"/>
    <p:sldId id="586" r:id="rId13"/>
    <p:sldId id="587" r:id="rId14"/>
    <p:sldId id="578" r:id="rId15"/>
    <p:sldId id="579" r:id="rId16"/>
    <p:sldId id="580" r:id="rId17"/>
    <p:sldId id="588" r:id="rId18"/>
    <p:sldId id="589" r:id="rId19"/>
    <p:sldId id="590" r:id="rId20"/>
    <p:sldId id="591" r:id="rId21"/>
    <p:sldId id="592" r:id="rId22"/>
    <p:sldId id="593" r:id="rId23"/>
    <p:sldId id="594" r:id="rId24"/>
    <p:sldId id="595" r:id="rId25"/>
    <p:sldId id="596" r:id="rId26"/>
    <p:sldId id="601" r:id="rId27"/>
    <p:sldId id="598" r:id="rId28"/>
    <p:sldId id="599" r:id="rId29"/>
    <p:sldId id="600" r:id="rId30"/>
    <p:sldId id="610" r:id="rId31"/>
    <p:sldId id="602" r:id="rId32"/>
    <p:sldId id="607" r:id="rId33"/>
    <p:sldId id="608" r:id="rId34"/>
    <p:sldId id="609" r:id="rId35"/>
    <p:sldId id="603" r:id="rId36"/>
    <p:sldId id="604" r:id="rId37"/>
    <p:sldId id="605" r:id="rId38"/>
    <p:sldId id="60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B66B4-E02E-44EE-948B-96F2728F7C82}" v="104" dt="2021-02-23T23:54:52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9318" autoAdjust="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16-May-21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CE87E-6026-415C-B7A1-254F71A7ED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8353" y="493534"/>
            <a:ext cx="2291601" cy="222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16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661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7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94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65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25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7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47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910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5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04253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0796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4201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3491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644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2555561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26215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8712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50748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802163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848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1546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81244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18077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16540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47487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9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13417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3651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76376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90376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08140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21531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0504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214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74272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839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30864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0407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7093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73237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63723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8676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49839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94251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88993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5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4960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8063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49808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331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0355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4522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30583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2356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05518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985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57464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5248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18259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8787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97639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97544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8185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7150407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80749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1458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332189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32806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232405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361678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5257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76" Type="http://schemas.openxmlformats.org/officeDocument/2006/relationships/image" Target="../media/image3.png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7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6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image" Target="../media/image5.png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7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4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thistory.org/honor-roll/mr-vladimir-iosifovich-levenshtein" TargetMode="External"/><Relationship Id="rId3" Type="http://schemas.openxmlformats.org/officeDocument/2006/relationships/hyperlink" Target="https://nymity.ch/sybilhunting/pdf/Levenshtein1966a.pdf" TargetMode="External"/><Relationship Id="rId7" Type="http://schemas.openxmlformats.org/officeDocument/2006/relationships/hyperlink" Target="https://en.wikipedia.org/wiki/Vladimir_Levenshtei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en-US" sz="3600" dirty="0" err="1"/>
              <a:t>Structuri</a:t>
            </a:r>
            <a:r>
              <a:rPr lang="en-US" sz="3600" dirty="0"/>
              <a:t> de Date </a:t>
            </a:r>
            <a:r>
              <a:rPr lang="ro-RO" sz="3600" dirty="0"/>
              <a:t>și Algoritmi</a:t>
            </a:r>
            <a:br>
              <a:rPr lang="ro-RO" sz="3200" dirty="0"/>
            </a:br>
            <a:r>
              <a:rPr lang="en-US" sz="2800" dirty="0" err="1"/>
              <a:t>Programare</a:t>
            </a:r>
            <a:r>
              <a:rPr lang="en-US" sz="2800" dirty="0"/>
              <a:t> </a:t>
            </a:r>
            <a:r>
              <a:rPr lang="en-US" sz="2800" dirty="0" err="1"/>
              <a:t>dinamic</a:t>
            </a:r>
            <a:r>
              <a:rPr lang="ro-RO" sz="2800" dirty="0"/>
              <a:t>ă -</a:t>
            </a:r>
            <a:r>
              <a:rPr lang="en-US" sz="2800" dirty="0"/>
              <a:t> A</a:t>
            </a:r>
            <a:r>
              <a:rPr lang="ro-RO" sz="2800" dirty="0"/>
              <a:t>profundare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ro-RO" dirty="0"/>
              <a:t>Dr. Stefania Loredana Nita – stefania.nita@mta.ro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C0CE732-86D6-4C04-B0D1-DDF245DD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161185"/>
              </p:ext>
            </p:extLst>
          </p:nvPr>
        </p:nvGraphicFramePr>
        <p:xfrm>
          <a:off x="1755163" y="2216640"/>
          <a:ext cx="287556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75">
                  <a:extLst>
                    <a:ext uri="{9D8B030D-6E8A-4147-A177-3AD203B41FA5}">
                      <a16:colId xmlns:a16="http://schemas.microsoft.com/office/drawing/2014/main" val="1189093183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3739842364"/>
                    </a:ext>
                  </a:extLst>
                </a:gridCol>
                <a:gridCol w="453005">
                  <a:extLst>
                    <a:ext uri="{9D8B030D-6E8A-4147-A177-3AD203B41FA5}">
                      <a16:colId xmlns:a16="http://schemas.microsoft.com/office/drawing/2014/main" val="2233382876"/>
                    </a:ext>
                  </a:extLst>
                </a:gridCol>
                <a:gridCol w="520119">
                  <a:extLst>
                    <a:ext uri="{9D8B030D-6E8A-4147-A177-3AD203B41FA5}">
                      <a16:colId xmlns:a16="http://schemas.microsoft.com/office/drawing/2014/main" val="3687596190"/>
                    </a:ext>
                  </a:extLst>
                </a:gridCol>
                <a:gridCol w="511728">
                  <a:extLst>
                    <a:ext uri="{9D8B030D-6E8A-4147-A177-3AD203B41FA5}">
                      <a16:colId xmlns:a16="http://schemas.microsoft.com/office/drawing/2014/main" val="1952552381"/>
                    </a:ext>
                  </a:extLst>
                </a:gridCol>
                <a:gridCol w="486561">
                  <a:extLst>
                    <a:ext uri="{9D8B030D-6E8A-4147-A177-3AD203B41FA5}">
                      <a16:colId xmlns:a16="http://schemas.microsoft.com/office/drawing/2014/main" val="1470514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7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36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58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7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4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2627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69EF27-8EF4-4032-B0D7-AA3A49C066A9}"/>
              </a:ext>
            </a:extLst>
          </p:cNvPr>
          <p:cNvSpPr txBox="1"/>
          <p:nvPr/>
        </p:nvSpPr>
        <p:spPr>
          <a:xfrm>
            <a:off x="5763237" y="3281664"/>
            <a:ext cx="515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srgbClr val="1716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Operațiile pentru transformarea </a:t>
            </a:r>
            <a:r>
              <a:rPr lang="en-US" dirty="0"/>
              <a:t>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kumimoji="0" lang="ro-RO" sz="1800" b="0" i="0" u="none" strike="noStrike" kern="1200" cap="none" spc="0" normalizeH="0" baseline="0" noProof="0" dirty="0">
                <a:ln>
                  <a:noFill/>
                </a:ln>
                <a:solidFill>
                  <a:srgbClr val="1716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7161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B8B061-B89C-422D-8492-8D4F1E343A30}"/>
              </a:ext>
            </a:extLst>
          </p:cNvPr>
          <p:cNvCxnSpPr/>
          <p:nvPr/>
        </p:nvCxnSpPr>
        <p:spPr>
          <a:xfrm>
            <a:off x="2432807" y="2793534"/>
            <a:ext cx="0" cy="335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B77792-71A0-43E5-B6B9-A430037D986A}"/>
              </a:ext>
            </a:extLst>
          </p:cNvPr>
          <p:cNvSpPr txBox="1"/>
          <p:nvPr/>
        </p:nvSpPr>
        <p:spPr>
          <a:xfrm>
            <a:off x="2170555" y="2547593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900" dirty="0">
                <a:solidFill>
                  <a:srgbClr val="FF0000"/>
                </a:solidFill>
              </a:rPr>
              <a:t>șterge</a:t>
            </a:r>
            <a:endParaRPr lang="en-US" sz="9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622E6-7408-4490-8E02-52F3F9EAB65D}"/>
              </a:ext>
            </a:extLst>
          </p:cNvPr>
          <p:cNvCxnSpPr/>
          <p:nvPr/>
        </p:nvCxnSpPr>
        <p:spPr>
          <a:xfrm>
            <a:off x="3464653" y="3900881"/>
            <a:ext cx="3775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2C2F7F-D532-479A-B505-42FD5579CAC4}"/>
              </a:ext>
            </a:extLst>
          </p:cNvPr>
          <p:cNvCxnSpPr/>
          <p:nvPr/>
        </p:nvCxnSpPr>
        <p:spPr>
          <a:xfrm>
            <a:off x="4035105" y="3967993"/>
            <a:ext cx="278821" cy="2936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187BC6-51BC-41B4-ACE5-ABC3FBC0DEB9}"/>
              </a:ext>
            </a:extLst>
          </p:cNvPr>
          <p:cNvSpPr txBox="1"/>
          <p:nvPr/>
        </p:nvSpPr>
        <p:spPr>
          <a:xfrm>
            <a:off x="3084018" y="367616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900" dirty="0">
                <a:solidFill>
                  <a:srgbClr val="FF0000"/>
                </a:solidFill>
              </a:rPr>
              <a:t>adaugă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49D4C2-6C2A-413D-9F59-447B334B7FE8}"/>
              </a:ext>
            </a:extLst>
          </p:cNvPr>
          <p:cNvSpPr txBox="1"/>
          <p:nvPr/>
        </p:nvSpPr>
        <p:spPr>
          <a:xfrm>
            <a:off x="4075187" y="4222863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900" dirty="0">
                <a:solidFill>
                  <a:srgbClr val="FF0000"/>
                </a:solidFill>
              </a:rPr>
              <a:t>modifică</a:t>
            </a:r>
            <a:endParaRPr 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608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7C0CE732-86D6-4C04-B0D1-DDF245DD54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0277000"/>
                  </p:ext>
                </p:extLst>
              </p:nvPr>
            </p:nvGraphicFramePr>
            <p:xfrm>
              <a:off x="1755163" y="2216640"/>
              <a:ext cx="2875560" cy="26223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1475">
                      <a:extLst>
                        <a:ext uri="{9D8B030D-6E8A-4147-A177-3AD203B41FA5}">
                          <a16:colId xmlns:a16="http://schemas.microsoft.com/office/drawing/2014/main" val="1189093183"/>
                        </a:ext>
                      </a:extLst>
                    </a:gridCol>
                    <a:gridCol w="402672">
                      <a:extLst>
                        <a:ext uri="{9D8B030D-6E8A-4147-A177-3AD203B41FA5}">
                          <a16:colId xmlns:a16="http://schemas.microsoft.com/office/drawing/2014/main" val="3739842364"/>
                        </a:ext>
                      </a:extLst>
                    </a:gridCol>
                    <a:gridCol w="453005">
                      <a:extLst>
                        <a:ext uri="{9D8B030D-6E8A-4147-A177-3AD203B41FA5}">
                          <a16:colId xmlns:a16="http://schemas.microsoft.com/office/drawing/2014/main" val="2233382876"/>
                        </a:ext>
                      </a:extLst>
                    </a:gridCol>
                    <a:gridCol w="520119">
                      <a:extLst>
                        <a:ext uri="{9D8B030D-6E8A-4147-A177-3AD203B41FA5}">
                          <a16:colId xmlns:a16="http://schemas.microsoft.com/office/drawing/2014/main" val="3687596190"/>
                        </a:ext>
                      </a:extLst>
                    </a:gridCol>
                    <a:gridCol w="511728">
                      <a:extLst>
                        <a:ext uri="{9D8B030D-6E8A-4147-A177-3AD203B41FA5}">
                          <a16:colId xmlns:a16="http://schemas.microsoft.com/office/drawing/2014/main" val="1952552381"/>
                        </a:ext>
                      </a:extLst>
                    </a:gridCol>
                    <a:gridCol w="486561">
                      <a:extLst>
                        <a:ext uri="{9D8B030D-6E8A-4147-A177-3AD203B41FA5}">
                          <a16:colId xmlns:a16="http://schemas.microsoft.com/office/drawing/2014/main" val="14705148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T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3877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0366392"/>
                      </a:ext>
                    </a:extLst>
                  </a:tr>
                  <a:tr h="397276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8588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571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6184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T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1844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E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32627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7C0CE732-86D6-4C04-B0D1-DDF245DD54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0277000"/>
                  </p:ext>
                </p:extLst>
              </p:nvPr>
            </p:nvGraphicFramePr>
            <p:xfrm>
              <a:off x="1755163" y="2216640"/>
              <a:ext cx="2875560" cy="26223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1475">
                      <a:extLst>
                        <a:ext uri="{9D8B030D-6E8A-4147-A177-3AD203B41FA5}">
                          <a16:colId xmlns:a16="http://schemas.microsoft.com/office/drawing/2014/main" val="1189093183"/>
                        </a:ext>
                      </a:extLst>
                    </a:gridCol>
                    <a:gridCol w="402672">
                      <a:extLst>
                        <a:ext uri="{9D8B030D-6E8A-4147-A177-3AD203B41FA5}">
                          <a16:colId xmlns:a16="http://schemas.microsoft.com/office/drawing/2014/main" val="3739842364"/>
                        </a:ext>
                      </a:extLst>
                    </a:gridCol>
                    <a:gridCol w="453005">
                      <a:extLst>
                        <a:ext uri="{9D8B030D-6E8A-4147-A177-3AD203B41FA5}">
                          <a16:colId xmlns:a16="http://schemas.microsoft.com/office/drawing/2014/main" val="2233382876"/>
                        </a:ext>
                      </a:extLst>
                    </a:gridCol>
                    <a:gridCol w="520119">
                      <a:extLst>
                        <a:ext uri="{9D8B030D-6E8A-4147-A177-3AD203B41FA5}">
                          <a16:colId xmlns:a16="http://schemas.microsoft.com/office/drawing/2014/main" val="3687596190"/>
                        </a:ext>
                      </a:extLst>
                    </a:gridCol>
                    <a:gridCol w="511728">
                      <a:extLst>
                        <a:ext uri="{9D8B030D-6E8A-4147-A177-3AD203B41FA5}">
                          <a16:colId xmlns:a16="http://schemas.microsoft.com/office/drawing/2014/main" val="1952552381"/>
                        </a:ext>
                      </a:extLst>
                    </a:gridCol>
                    <a:gridCol w="486561">
                      <a:extLst>
                        <a:ext uri="{9D8B030D-6E8A-4147-A177-3AD203B41FA5}">
                          <a16:colId xmlns:a16="http://schemas.microsoft.com/office/drawing/2014/main" val="14705148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T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3877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3881" t="-108197" r="-486567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703" t="-108197" r="-340541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465" t="-108197" r="-193023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69048" t="-108197" r="-97619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2500" t="-108197" r="-2500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366392"/>
                      </a:ext>
                    </a:extLst>
                  </a:tr>
                  <a:tr h="397276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3881" t="-195385" r="-486567" b="-39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703" t="-195385" r="-340541" b="-39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465" t="-195385" r="-193023" b="-39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69048" t="-195385" r="-97619" b="-39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2500" t="-195385" r="-2500" b="-39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588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3881" t="-314754" r="-48656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703" t="-314754" r="-3405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465" t="-314754" r="-19302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69048" t="-314754" r="-9761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2500" t="-314754" r="-2500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71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3881" t="-414754" r="-48656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703" t="-414754" r="-3405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6184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T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1844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E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326270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9EF27-8EF4-4032-B0D7-AA3A49C066A9}"/>
                  </a:ext>
                </a:extLst>
              </p:cNvPr>
              <p:cNvSpPr txBox="1"/>
              <p:nvPr/>
            </p:nvSpPr>
            <p:spPr>
              <a:xfrm>
                <a:off x="5763237" y="3281664"/>
                <a:ext cx="5150841" cy="945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7161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Operațiile pentru transformarea </a:t>
                </a:r>
                <a:r>
                  <a:rPr lang="en-US" dirty="0"/>
                  <a:t>SPATE</a:t>
                </a:r>
                <a:r>
                  <a:rPr lang="ro-RO" dirty="0"/>
                  <a:t> și </a:t>
                </a:r>
                <a:r>
                  <a:rPr lang="en-US" dirty="0"/>
                  <a:t>PACT</a:t>
                </a:r>
                <a:r>
                  <a:rPr kumimoji="0" lang="ro-RO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7161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o-RO" dirty="0">
                    <a:solidFill>
                      <a:srgbClr val="C00000"/>
                    </a:solidFill>
                    <a:latin typeface="Arial"/>
                  </a:rPr>
                  <a:t>Simplificare: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Arial"/>
                  </a:rPr>
                  <a:t>c</a:t>
                </a:r>
                <a:r>
                  <a:rPr kumimoji="0" lang="ro-RO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ost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[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i,j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] 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69EF27-8EF4-4032-B0D7-AA3A49C06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237" y="3281664"/>
                <a:ext cx="5150841" cy="945643"/>
              </a:xfrm>
              <a:prstGeom prst="rect">
                <a:avLst/>
              </a:prstGeom>
              <a:blipFill>
                <a:blip r:embed="rId3"/>
                <a:stretch>
                  <a:fillRect l="-947" t="-3226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20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7C0CE732-86D6-4C04-B0D1-DDF245DD54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373286"/>
                  </p:ext>
                </p:extLst>
              </p:nvPr>
            </p:nvGraphicFramePr>
            <p:xfrm>
              <a:off x="1755163" y="2216640"/>
              <a:ext cx="2875560" cy="26223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1475">
                      <a:extLst>
                        <a:ext uri="{9D8B030D-6E8A-4147-A177-3AD203B41FA5}">
                          <a16:colId xmlns:a16="http://schemas.microsoft.com/office/drawing/2014/main" val="1189093183"/>
                        </a:ext>
                      </a:extLst>
                    </a:gridCol>
                    <a:gridCol w="402672">
                      <a:extLst>
                        <a:ext uri="{9D8B030D-6E8A-4147-A177-3AD203B41FA5}">
                          <a16:colId xmlns:a16="http://schemas.microsoft.com/office/drawing/2014/main" val="3739842364"/>
                        </a:ext>
                      </a:extLst>
                    </a:gridCol>
                    <a:gridCol w="453005">
                      <a:extLst>
                        <a:ext uri="{9D8B030D-6E8A-4147-A177-3AD203B41FA5}">
                          <a16:colId xmlns:a16="http://schemas.microsoft.com/office/drawing/2014/main" val="2233382876"/>
                        </a:ext>
                      </a:extLst>
                    </a:gridCol>
                    <a:gridCol w="520119">
                      <a:extLst>
                        <a:ext uri="{9D8B030D-6E8A-4147-A177-3AD203B41FA5}">
                          <a16:colId xmlns:a16="http://schemas.microsoft.com/office/drawing/2014/main" val="3687596190"/>
                        </a:ext>
                      </a:extLst>
                    </a:gridCol>
                    <a:gridCol w="511728">
                      <a:extLst>
                        <a:ext uri="{9D8B030D-6E8A-4147-A177-3AD203B41FA5}">
                          <a16:colId xmlns:a16="http://schemas.microsoft.com/office/drawing/2014/main" val="1952552381"/>
                        </a:ext>
                      </a:extLst>
                    </a:gridCol>
                    <a:gridCol w="486561">
                      <a:extLst>
                        <a:ext uri="{9D8B030D-6E8A-4147-A177-3AD203B41FA5}">
                          <a16:colId xmlns:a16="http://schemas.microsoft.com/office/drawing/2014/main" val="14705148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T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3877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0366392"/>
                      </a:ext>
                    </a:extLst>
                  </a:tr>
                  <a:tr h="397276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8588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571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o-RO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6184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T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1844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E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32627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7C0CE732-86D6-4C04-B0D1-DDF245DD54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373286"/>
                  </p:ext>
                </p:extLst>
              </p:nvPr>
            </p:nvGraphicFramePr>
            <p:xfrm>
              <a:off x="1755163" y="2216640"/>
              <a:ext cx="2875560" cy="26223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1475">
                      <a:extLst>
                        <a:ext uri="{9D8B030D-6E8A-4147-A177-3AD203B41FA5}">
                          <a16:colId xmlns:a16="http://schemas.microsoft.com/office/drawing/2014/main" val="1189093183"/>
                        </a:ext>
                      </a:extLst>
                    </a:gridCol>
                    <a:gridCol w="402672">
                      <a:extLst>
                        <a:ext uri="{9D8B030D-6E8A-4147-A177-3AD203B41FA5}">
                          <a16:colId xmlns:a16="http://schemas.microsoft.com/office/drawing/2014/main" val="3739842364"/>
                        </a:ext>
                      </a:extLst>
                    </a:gridCol>
                    <a:gridCol w="453005">
                      <a:extLst>
                        <a:ext uri="{9D8B030D-6E8A-4147-A177-3AD203B41FA5}">
                          <a16:colId xmlns:a16="http://schemas.microsoft.com/office/drawing/2014/main" val="2233382876"/>
                        </a:ext>
                      </a:extLst>
                    </a:gridCol>
                    <a:gridCol w="520119">
                      <a:extLst>
                        <a:ext uri="{9D8B030D-6E8A-4147-A177-3AD203B41FA5}">
                          <a16:colId xmlns:a16="http://schemas.microsoft.com/office/drawing/2014/main" val="3687596190"/>
                        </a:ext>
                      </a:extLst>
                    </a:gridCol>
                    <a:gridCol w="511728">
                      <a:extLst>
                        <a:ext uri="{9D8B030D-6E8A-4147-A177-3AD203B41FA5}">
                          <a16:colId xmlns:a16="http://schemas.microsoft.com/office/drawing/2014/main" val="1952552381"/>
                        </a:ext>
                      </a:extLst>
                    </a:gridCol>
                    <a:gridCol w="486561">
                      <a:extLst>
                        <a:ext uri="{9D8B030D-6E8A-4147-A177-3AD203B41FA5}">
                          <a16:colId xmlns:a16="http://schemas.microsoft.com/office/drawing/2014/main" val="14705148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C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T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3877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3881" t="-108197" r="-486567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703" t="-108197" r="-340541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465" t="-108197" r="-193023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69048" t="-108197" r="-97619" b="-53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2500" t="-108197" r="-2500" b="-531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0366392"/>
                      </a:ext>
                    </a:extLst>
                  </a:tr>
                  <a:tr h="397276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S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3881" t="-195385" r="-486567" b="-39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703" t="-195385" r="-340541" b="-39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465" t="-195385" r="-193023" b="-39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69048" t="-195385" r="-97619" b="-39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2500" t="-195385" r="-2500" b="-39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588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3881" t="-314754" r="-48656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703" t="-314754" r="-3405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465" t="-314754" r="-19302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69048" t="-314754" r="-9761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2500" t="-314754" r="-2500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71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A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3881" t="-414754" r="-48656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703" t="-414754" r="-3405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6184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T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1844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o-RO" dirty="0"/>
                            <a:t>E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326270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6A6F3D-E264-4E36-BC10-9F6E9365AC4F}"/>
              </a:ext>
            </a:extLst>
          </p:cNvPr>
          <p:cNvCxnSpPr/>
          <p:nvPr/>
        </p:nvCxnSpPr>
        <p:spPr>
          <a:xfrm>
            <a:off x="2910980" y="3875714"/>
            <a:ext cx="3523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1D4783-B716-4C4C-9FAE-DCC8895C7A96}"/>
              </a:ext>
            </a:extLst>
          </p:cNvPr>
          <p:cNvCxnSpPr/>
          <p:nvPr/>
        </p:nvCxnSpPr>
        <p:spPr>
          <a:xfrm>
            <a:off x="3187817" y="3429000"/>
            <a:ext cx="0" cy="387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33DDEF-122F-4FBE-8349-D8D84BB391C1}"/>
              </a:ext>
            </a:extLst>
          </p:cNvPr>
          <p:cNvCxnSpPr/>
          <p:nvPr/>
        </p:nvCxnSpPr>
        <p:spPr>
          <a:xfrm>
            <a:off x="2751589" y="3429000"/>
            <a:ext cx="419450" cy="379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36C6B3-321E-48A9-AE68-377C57CB0010}"/>
              </a:ext>
            </a:extLst>
          </p:cNvPr>
          <p:cNvSpPr txBox="1"/>
          <p:nvPr/>
        </p:nvSpPr>
        <p:spPr>
          <a:xfrm>
            <a:off x="3151370" y="3307727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900" dirty="0">
                <a:solidFill>
                  <a:srgbClr val="FF0000"/>
                </a:solidFill>
              </a:rPr>
              <a:t>șterge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5BAB-4F16-413D-87CC-65BC6A25A26E}"/>
              </a:ext>
            </a:extLst>
          </p:cNvPr>
          <p:cNvSpPr txBox="1"/>
          <p:nvPr/>
        </p:nvSpPr>
        <p:spPr>
          <a:xfrm>
            <a:off x="2517761" y="3693186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900" dirty="0">
                <a:solidFill>
                  <a:srgbClr val="FF0000"/>
                </a:solidFill>
              </a:rPr>
              <a:t>adaugă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85B63-6E84-4376-B5F3-6EF402B91433}"/>
              </a:ext>
            </a:extLst>
          </p:cNvPr>
          <p:cNvSpPr txBox="1"/>
          <p:nvPr/>
        </p:nvSpPr>
        <p:spPr>
          <a:xfrm>
            <a:off x="2523211" y="3293777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900" dirty="0">
                <a:solidFill>
                  <a:srgbClr val="FF0000"/>
                </a:solidFill>
              </a:rPr>
              <a:t>modifică</a:t>
            </a:r>
            <a:endParaRPr 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36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dirty="0" err="1"/>
                  <a:t>Obs</a:t>
                </a:r>
                <a:r>
                  <a:rPr lang="en-US" dirty="0"/>
                  <a:t>: num</a:t>
                </a:r>
                <a:r>
                  <a:rPr lang="ro-RO" dirty="0"/>
                  <a:t>ărul total de operații folosite în conversie este mai mic sau egal decât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o-RO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De ce?</a:t>
                </a:r>
              </a:p>
              <a:p>
                <a:r>
                  <a:rPr lang="ro-RO" dirty="0"/>
                  <a:t>În șirul transformărilor</a:t>
                </a:r>
                <a:r>
                  <a:rPr lang="en-US" dirty="0"/>
                  <a:t>, de la un termen la </a:t>
                </a:r>
                <a:r>
                  <a:rPr lang="en-US" dirty="0" err="1"/>
                  <a:t>altul</a:t>
                </a:r>
                <a:r>
                  <a:rPr lang="en-US" dirty="0"/>
                  <a:t>, se </a:t>
                </a:r>
                <a:r>
                  <a:rPr lang="en-US" dirty="0" err="1"/>
                  <a:t>folose</a:t>
                </a:r>
                <a:r>
                  <a:rPr lang="ro-RO" dirty="0"/>
                  <a:t>ște o singură operație dintre cele 3.</a:t>
                </a:r>
              </a:p>
              <a:p>
                <a:pPr lvl="1"/>
                <a:r>
                  <a:rPr lang="ro-RO" dirty="0"/>
                  <a:t>2 termeni consecutivi ai șirului diferă printr-un singur caracter</a:t>
                </a:r>
                <a:r>
                  <a:rPr lang="en-US" dirty="0"/>
                  <a:t>;</a:t>
                </a:r>
                <a:endParaRPr lang="ro-RO" dirty="0"/>
              </a:p>
              <a:p>
                <a:pPr lvl="1"/>
                <a:r>
                  <a:rPr lang="ro-RO" dirty="0"/>
                  <a:t>Nu contează ordinea efectuării calculelor.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85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o-RO" dirty="0"/>
                  <a:t>Formula de recurență: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ă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⁡{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𝑎𝑙𝑡𝑓𝑒𝑙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211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ro-R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sz="2000" b="0" i="1" smtClean="0">
                                  <a:latin typeface="Cambria Math" panose="02040503050406030204" pitchFamily="18" charset="0"/>
                                </a:rPr>
                                <m:t>ă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⁡{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},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𝑎𝑙𝑡𝑓𝑒𝑙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 err="1"/>
                  <a:t>Costul</a:t>
                </a:r>
                <a:r>
                  <a:rPr lang="en-US" sz="2000" dirty="0"/>
                  <a:t> transform</a:t>
                </a:r>
                <a:r>
                  <a:rPr lang="ro-RO" sz="2000" dirty="0"/>
                  <a:t>ării caracterului vid, care precede pe </a:t>
                </a:r>
                <a:r>
                  <a:rPr lang="ro-RO" sz="2000" i="1" dirty="0"/>
                  <a:t>A</a:t>
                </a:r>
                <a:r>
                  <a:rPr lang="ro-RO" sz="2000" dirty="0"/>
                  <a:t>, în primele </a:t>
                </a:r>
                <a:r>
                  <a:rPr lang="ro-RO" sz="2000" i="1" dirty="0"/>
                  <a:t>j</a:t>
                </a:r>
                <a:r>
                  <a:rPr lang="ro-RO" sz="2000" dirty="0"/>
                  <a:t> caractere ale cuvântului </a:t>
                </a:r>
                <a:r>
                  <a:rPr lang="ro-RO" sz="2000" i="1" dirty="0"/>
                  <a:t>B</a:t>
                </a:r>
                <a:r>
                  <a:rPr lang="ro-RO" sz="2000" dirty="0"/>
                  <a:t> este </a:t>
                </a:r>
                <a:r>
                  <a:rPr lang="ro-RO" sz="2000" i="1" dirty="0"/>
                  <a:t>j</a:t>
                </a:r>
                <a:r>
                  <a:rPr lang="ro-RO" sz="2000" dirty="0"/>
                  <a:t> (i.e. se fac </a:t>
                </a:r>
                <a:r>
                  <a:rPr lang="ro-RO" sz="2000" i="1" dirty="0"/>
                  <a:t>j </a:t>
                </a:r>
                <a:r>
                  <a:rPr lang="ro-RO" sz="2000" dirty="0"/>
                  <a:t>operații de adăugare).</a:t>
                </a:r>
              </a:p>
              <a:p>
                <a:r>
                  <a:rPr lang="en-US" sz="2000" dirty="0" err="1"/>
                  <a:t>Costul</a:t>
                </a:r>
                <a:r>
                  <a:rPr lang="en-US" sz="2000" dirty="0"/>
                  <a:t> transform</a:t>
                </a:r>
                <a:r>
                  <a:rPr lang="ro-RO" sz="2000" dirty="0"/>
                  <a:t>ării primelor </a:t>
                </a:r>
                <a:r>
                  <a:rPr lang="ro-RO" sz="2000" i="1" dirty="0"/>
                  <a:t>i</a:t>
                </a:r>
                <a:r>
                  <a:rPr lang="ro-RO" sz="2000" dirty="0"/>
                  <a:t> caractere ale lui </a:t>
                </a:r>
                <a:r>
                  <a:rPr lang="ro-RO" sz="2000" i="1" dirty="0"/>
                  <a:t>A</a:t>
                </a:r>
                <a:r>
                  <a:rPr lang="ro-RO" sz="2000" dirty="0"/>
                  <a:t> în caracterul vid care îl precede pe </a:t>
                </a:r>
                <a:r>
                  <a:rPr lang="ro-RO" sz="2000" i="1" dirty="0"/>
                  <a:t>B</a:t>
                </a:r>
                <a:r>
                  <a:rPr lang="ro-RO" sz="2000" dirty="0"/>
                  <a:t> este </a:t>
                </a:r>
                <a:r>
                  <a:rPr lang="ro-RO" sz="2000" i="1" dirty="0"/>
                  <a:t>i</a:t>
                </a:r>
                <a:r>
                  <a:rPr lang="ro-RO" sz="2000" dirty="0"/>
                  <a:t> (i.e. se fac </a:t>
                </a:r>
                <a:r>
                  <a:rPr lang="ro-RO" sz="2000" i="1" dirty="0"/>
                  <a:t>i</a:t>
                </a:r>
                <a:r>
                  <a:rPr lang="ro-RO" sz="2000" dirty="0"/>
                  <a:t> operații de ștergeri).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ro-RO" sz="2000" i="1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=&gt; </a:t>
                </a:r>
                <a:r>
                  <a:rPr lang="en-US" sz="2000" dirty="0" err="1"/>
                  <a:t>Caracterul</a:t>
                </a:r>
                <a:r>
                  <a:rPr lang="en-US" sz="2000" dirty="0"/>
                  <a:t>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 a </a:t>
                </a:r>
                <a:r>
                  <a:rPr lang="en-US" sz="2000" dirty="0" err="1"/>
                  <a:t>fost</a:t>
                </a:r>
                <a:r>
                  <a:rPr lang="en-US" sz="2000" dirty="0"/>
                  <a:t> </a:t>
                </a:r>
                <a:r>
                  <a:rPr lang="ro-RO" sz="2000" dirty="0"/>
                  <a:t>șterș</a:t>
                </a:r>
              </a:p>
              <a:p>
                <a14:m>
                  <m:oMath xmlns:m="http://schemas.openxmlformats.org/officeDocument/2006/math">
                    <m:r>
                      <a:rPr lang="ro-RO" sz="200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o-RO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ro-RO" sz="2000" dirty="0"/>
                  <a:t> =</a:t>
                </a:r>
                <a:r>
                  <a:rPr lang="en-US" sz="2000" dirty="0"/>
                  <a:t>&gt; Pe </a:t>
                </a:r>
                <a:r>
                  <a:rPr lang="en-US" sz="2000" dirty="0" err="1"/>
                  <a:t>poz</a:t>
                </a:r>
                <a:r>
                  <a:rPr lang="ro-RO" sz="2000" dirty="0"/>
                  <a:t>iția A</a:t>
                </a:r>
                <a:r>
                  <a:rPr lang="en-US" sz="2000" dirty="0"/>
                  <a:t>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 se </a:t>
                </a:r>
                <a:r>
                  <a:rPr lang="en-US" sz="2000" dirty="0" err="1"/>
                  <a:t>insereaz</a:t>
                </a:r>
                <a:r>
                  <a:rPr lang="ro-RO" sz="2000" dirty="0"/>
                  <a:t>ă caracterul B</a:t>
                </a:r>
                <a:r>
                  <a:rPr lang="en-US" sz="2000" dirty="0"/>
                  <a:t>[j]</a:t>
                </a:r>
              </a:p>
              <a:p>
                <a14:m>
                  <m:oMath xmlns:m="http://schemas.openxmlformats.org/officeDocument/2006/math">
                    <m:r>
                      <a:rPr lang="ro-RO" sz="2000" i="1" smtClean="0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ro-R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𝑐𝑜𝑠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000" dirty="0"/>
                  <a:t>=&gt; </a:t>
                </a:r>
                <a:r>
                  <a:rPr lang="en-US" sz="2000" dirty="0" err="1"/>
                  <a:t>caracterul</a:t>
                </a:r>
                <a:r>
                  <a:rPr lang="en-US" sz="2000" dirty="0"/>
                  <a:t>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 </a:t>
                </a:r>
                <a:r>
                  <a:rPr lang="en-US" sz="2000" dirty="0" err="1"/>
                  <a:t>este</a:t>
                </a:r>
                <a:r>
                  <a:rPr lang="en-US" sz="2000" dirty="0"/>
                  <a:t> </a:t>
                </a:r>
                <a:r>
                  <a:rPr lang="ro-RO" sz="2000" dirty="0"/>
                  <a:t>înlocuit cu caracterul B</a:t>
                </a:r>
                <a:r>
                  <a:rPr lang="en-US" sz="2000" dirty="0"/>
                  <a:t>[j]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𝒄𝒐𝒔</m:t>
                    </m:r>
                    <m:sSub>
                      <m:sSub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se </a:t>
                </a:r>
                <a:r>
                  <a:rPr lang="en-US" sz="2000" b="1" dirty="0" err="1">
                    <a:solidFill>
                      <a:schemeClr val="tx1"/>
                    </a:solidFill>
                  </a:rPr>
                  <a:t>adun</a:t>
                </a:r>
                <a:r>
                  <a:rPr lang="ro-RO" sz="2000" b="1" dirty="0">
                    <a:solidFill>
                      <a:schemeClr val="tx1"/>
                    </a:solidFill>
                  </a:rPr>
                  <a:t>ă cu 1 dacă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A[</a:t>
                </a:r>
                <a:r>
                  <a:rPr lang="en-US" sz="2000" b="1" dirty="0" err="1">
                    <a:solidFill>
                      <a:schemeClr val="tx1"/>
                    </a:solidFill>
                  </a:rPr>
                  <a:t>i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]</a:t>
                </a:r>
                <a:r>
                  <a:rPr lang="ro-RO" sz="2000" b="1" dirty="0">
                    <a:solidFill>
                      <a:schemeClr val="tx1"/>
                    </a:solidFill>
                  </a:rPr>
                  <a:t>≠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B[j])</a:t>
                </a:r>
                <a:endParaRPr lang="ro-RO" sz="2000" b="1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90" t="-608" r="-54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45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C0CE732-86D6-4C04-B0D1-DDF245DD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647398"/>
              </p:ext>
            </p:extLst>
          </p:nvPr>
        </p:nvGraphicFramePr>
        <p:xfrm>
          <a:off x="1718811" y="2216640"/>
          <a:ext cx="2970635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75">
                  <a:extLst>
                    <a:ext uri="{9D8B030D-6E8A-4147-A177-3AD203B41FA5}">
                      <a16:colId xmlns:a16="http://schemas.microsoft.com/office/drawing/2014/main" val="1189093183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3739842364"/>
                    </a:ext>
                  </a:extLst>
                </a:gridCol>
                <a:gridCol w="453005">
                  <a:extLst>
                    <a:ext uri="{9D8B030D-6E8A-4147-A177-3AD203B41FA5}">
                      <a16:colId xmlns:a16="http://schemas.microsoft.com/office/drawing/2014/main" val="2233382876"/>
                    </a:ext>
                  </a:extLst>
                </a:gridCol>
                <a:gridCol w="511730">
                  <a:extLst>
                    <a:ext uri="{9D8B030D-6E8A-4147-A177-3AD203B41FA5}">
                      <a16:colId xmlns:a16="http://schemas.microsoft.com/office/drawing/2014/main" val="3687596190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952552381"/>
                    </a:ext>
                  </a:extLst>
                </a:gridCol>
                <a:gridCol w="531302">
                  <a:extLst>
                    <a:ext uri="{9D8B030D-6E8A-4147-A177-3AD203B41FA5}">
                      <a16:colId xmlns:a16="http://schemas.microsoft.com/office/drawing/2014/main" val="1470514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7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36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58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7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4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2627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/>
              <p:nvPr/>
            </p:nvSpPr>
            <p:spPr>
              <a:xfrm>
                <a:off x="5133192" y="2314388"/>
                <a:ext cx="6094602" cy="1671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8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ro-R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sz="1800" b="0" i="1" smtClean="0">
                                  <a:latin typeface="Cambria Math" panose="02040503050406030204" pitchFamily="18" charset="0"/>
                                </a:rPr>
                                <m:t>ă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⁡{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},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𝑎𝑙𝑡𝑓𝑒𝑙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92" y="2314388"/>
                <a:ext cx="6094602" cy="16713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588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C0CE732-86D6-4C04-B0D1-DDF245DD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952386"/>
              </p:ext>
            </p:extLst>
          </p:nvPr>
        </p:nvGraphicFramePr>
        <p:xfrm>
          <a:off x="1718811" y="2216640"/>
          <a:ext cx="28679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">
                  <a:extLst>
                    <a:ext uri="{9D8B030D-6E8A-4147-A177-3AD203B41FA5}">
                      <a16:colId xmlns:a16="http://schemas.microsoft.com/office/drawing/2014/main" val="1189093183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3739842364"/>
                    </a:ext>
                  </a:extLst>
                </a:gridCol>
                <a:gridCol w="453005">
                  <a:extLst>
                    <a:ext uri="{9D8B030D-6E8A-4147-A177-3AD203B41FA5}">
                      <a16:colId xmlns:a16="http://schemas.microsoft.com/office/drawing/2014/main" val="2233382876"/>
                    </a:ext>
                  </a:extLst>
                </a:gridCol>
                <a:gridCol w="511730">
                  <a:extLst>
                    <a:ext uri="{9D8B030D-6E8A-4147-A177-3AD203B41FA5}">
                      <a16:colId xmlns:a16="http://schemas.microsoft.com/office/drawing/2014/main" val="3687596190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1952552381"/>
                    </a:ext>
                  </a:extLst>
                </a:gridCol>
                <a:gridCol w="531302">
                  <a:extLst>
                    <a:ext uri="{9D8B030D-6E8A-4147-A177-3AD203B41FA5}">
                      <a16:colId xmlns:a16="http://schemas.microsoft.com/office/drawing/2014/main" val="1470514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7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36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58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7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4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2627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/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8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ro-R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sz="1800" b="0" i="1" smtClean="0">
                                  <a:latin typeface="Cambria Math" panose="02040503050406030204" pitchFamily="18" charset="0"/>
                                </a:rPr>
                                <m:t>ă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⁡{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},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𝑎𝑙𝑡𝑓𝑒𝑙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2EB251-6257-4BDD-B8F5-5F0185B4A97E}"/>
                  </a:ext>
                </a:extLst>
              </p:cNvPr>
              <p:cNvSpPr txBox="1"/>
              <p:nvPr/>
            </p:nvSpPr>
            <p:spPr>
              <a:xfrm>
                <a:off x="5310231" y="4133936"/>
                <a:ext cx="5595457" cy="154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dirty="0" err="1"/>
                  <a:t>Exemplu</a:t>
                </a:r>
                <a:r>
                  <a:rPr lang="en-US" sz="1800" b="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1−1,1</m:t>
                              </m:r>
                            </m:sub>
                          </m:s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1,1−1</m:t>
                              </m:r>
                            </m:sub>
                          </m:s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+1, 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1−1, 1−1</m:t>
                              </m:r>
                            </m:sub>
                          </m:sSub>
                          <m:r>
                            <a:rPr lang="en-US" sz="18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1,0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0,0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0+1,1+1, 0+1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8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2EB251-6257-4BDD-B8F5-5F0185B4A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231" y="4133936"/>
                <a:ext cx="5595457" cy="1545936"/>
              </a:xfrm>
              <a:prstGeom prst="rect">
                <a:avLst/>
              </a:prstGeom>
              <a:blipFill>
                <a:blip r:embed="rId3"/>
                <a:stretch>
                  <a:fillRect l="-871" t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99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C0CE732-86D6-4C04-B0D1-DDF245DD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499335"/>
              </p:ext>
            </p:extLst>
          </p:nvPr>
        </p:nvGraphicFramePr>
        <p:xfrm>
          <a:off x="1574156" y="2216640"/>
          <a:ext cx="263637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">
                  <a:extLst>
                    <a:ext uri="{9D8B030D-6E8A-4147-A177-3AD203B41FA5}">
                      <a16:colId xmlns:a16="http://schemas.microsoft.com/office/drawing/2014/main" val="1189093183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3739842364"/>
                    </a:ext>
                  </a:extLst>
                </a:gridCol>
                <a:gridCol w="453005">
                  <a:extLst>
                    <a:ext uri="{9D8B030D-6E8A-4147-A177-3AD203B41FA5}">
                      <a16:colId xmlns:a16="http://schemas.microsoft.com/office/drawing/2014/main" val="2233382876"/>
                    </a:ext>
                  </a:extLst>
                </a:gridCol>
                <a:gridCol w="511730">
                  <a:extLst>
                    <a:ext uri="{9D8B030D-6E8A-4147-A177-3AD203B41FA5}">
                      <a16:colId xmlns:a16="http://schemas.microsoft.com/office/drawing/2014/main" val="3687596190"/>
                    </a:ext>
                  </a:extLst>
                </a:gridCol>
                <a:gridCol w="449439">
                  <a:extLst>
                    <a:ext uri="{9D8B030D-6E8A-4147-A177-3AD203B41FA5}">
                      <a16:colId xmlns:a16="http://schemas.microsoft.com/office/drawing/2014/main" val="1952552381"/>
                    </a:ext>
                  </a:extLst>
                </a:gridCol>
                <a:gridCol w="420746">
                  <a:extLst>
                    <a:ext uri="{9D8B030D-6E8A-4147-A177-3AD203B41FA5}">
                      <a16:colId xmlns:a16="http://schemas.microsoft.com/office/drawing/2014/main" val="1470514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7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36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58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7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4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2627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/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8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ro-R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sz="1800" b="0" i="1" smtClean="0">
                                  <a:latin typeface="Cambria Math" panose="02040503050406030204" pitchFamily="18" charset="0"/>
                                </a:rPr>
                                <m:t>ă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⁡{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},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𝑎𝑙𝑡𝑓𝑒𝑙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68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C0CE732-86D6-4C04-B0D1-DDF245DD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182797"/>
              </p:ext>
            </p:extLst>
          </p:nvPr>
        </p:nvGraphicFramePr>
        <p:xfrm>
          <a:off x="1574156" y="2216640"/>
          <a:ext cx="263637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">
                  <a:extLst>
                    <a:ext uri="{9D8B030D-6E8A-4147-A177-3AD203B41FA5}">
                      <a16:colId xmlns:a16="http://schemas.microsoft.com/office/drawing/2014/main" val="1189093183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3739842364"/>
                    </a:ext>
                  </a:extLst>
                </a:gridCol>
                <a:gridCol w="453005">
                  <a:extLst>
                    <a:ext uri="{9D8B030D-6E8A-4147-A177-3AD203B41FA5}">
                      <a16:colId xmlns:a16="http://schemas.microsoft.com/office/drawing/2014/main" val="2233382876"/>
                    </a:ext>
                  </a:extLst>
                </a:gridCol>
                <a:gridCol w="511730">
                  <a:extLst>
                    <a:ext uri="{9D8B030D-6E8A-4147-A177-3AD203B41FA5}">
                      <a16:colId xmlns:a16="http://schemas.microsoft.com/office/drawing/2014/main" val="3687596190"/>
                    </a:ext>
                  </a:extLst>
                </a:gridCol>
                <a:gridCol w="449439">
                  <a:extLst>
                    <a:ext uri="{9D8B030D-6E8A-4147-A177-3AD203B41FA5}">
                      <a16:colId xmlns:a16="http://schemas.microsoft.com/office/drawing/2014/main" val="1952552381"/>
                    </a:ext>
                  </a:extLst>
                </a:gridCol>
                <a:gridCol w="420746">
                  <a:extLst>
                    <a:ext uri="{9D8B030D-6E8A-4147-A177-3AD203B41FA5}">
                      <a16:colId xmlns:a16="http://schemas.microsoft.com/office/drawing/2014/main" val="1470514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7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36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58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7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4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2627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/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8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ro-R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sz="1800" b="0" i="1" smtClean="0">
                                  <a:latin typeface="Cambria Math" panose="02040503050406030204" pitchFamily="18" charset="0"/>
                                </a:rPr>
                                <m:t>ă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⁡{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},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𝑎𝑙𝑡𝑓𝑒𝑙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57D980-66AE-4337-92EF-595535B456F4}"/>
              </a:ext>
            </a:extLst>
          </p:cNvPr>
          <p:cNvCxnSpPr/>
          <p:nvPr/>
        </p:nvCxnSpPr>
        <p:spPr>
          <a:xfrm>
            <a:off x="2273417" y="2843868"/>
            <a:ext cx="0" cy="260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31CBA9-EF39-4E42-985A-711109F738B9}"/>
              </a:ext>
            </a:extLst>
          </p:cNvPr>
          <p:cNvCxnSpPr/>
          <p:nvPr/>
        </p:nvCxnSpPr>
        <p:spPr>
          <a:xfrm>
            <a:off x="2273417" y="3221372"/>
            <a:ext cx="201335" cy="207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74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Programare dinamică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F0895-17A9-4B2E-AFF8-818434C5D0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Care este principiul de funcționare pentru programarea dinamică?</a:t>
            </a:r>
          </a:p>
          <a:p>
            <a:endParaRPr lang="ro-RO" dirty="0"/>
          </a:p>
          <a:p>
            <a:r>
              <a:rPr lang="ro-RO" dirty="0"/>
              <a:t>În ce tip de probleme este folosită programarea dinamică?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738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C0CE732-86D6-4C04-B0D1-DDF245DD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65635"/>
              </p:ext>
            </p:extLst>
          </p:nvPr>
        </p:nvGraphicFramePr>
        <p:xfrm>
          <a:off x="1574156" y="2216640"/>
          <a:ext cx="263637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">
                  <a:extLst>
                    <a:ext uri="{9D8B030D-6E8A-4147-A177-3AD203B41FA5}">
                      <a16:colId xmlns:a16="http://schemas.microsoft.com/office/drawing/2014/main" val="1189093183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3739842364"/>
                    </a:ext>
                  </a:extLst>
                </a:gridCol>
                <a:gridCol w="453005">
                  <a:extLst>
                    <a:ext uri="{9D8B030D-6E8A-4147-A177-3AD203B41FA5}">
                      <a16:colId xmlns:a16="http://schemas.microsoft.com/office/drawing/2014/main" val="2233382876"/>
                    </a:ext>
                  </a:extLst>
                </a:gridCol>
                <a:gridCol w="511730">
                  <a:extLst>
                    <a:ext uri="{9D8B030D-6E8A-4147-A177-3AD203B41FA5}">
                      <a16:colId xmlns:a16="http://schemas.microsoft.com/office/drawing/2014/main" val="3687596190"/>
                    </a:ext>
                  </a:extLst>
                </a:gridCol>
                <a:gridCol w="449439">
                  <a:extLst>
                    <a:ext uri="{9D8B030D-6E8A-4147-A177-3AD203B41FA5}">
                      <a16:colId xmlns:a16="http://schemas.microsoft.com/office/drawing/2014/main" val="1952552381"/>
                    </a:ext>
                  </a:extLst>
                </a:gridCol>
                <a:gridCol w="420746">
                  <a:extLst>
                    <a:ext uri="{9D8B030D-6E8A-4147-A177-3AD203B41FA5}">
                      <a16:colId xmlns:a16="http://schemas.microsoft.com/office/drawing/2014/main" val="1470514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7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36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58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7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4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2627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/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8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ro-R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sz="1800" b="0" i="1" smtClean="0">
                                  <a:latin typeface="Cambria Math" panose="02040503050406030204" pitchFamily="18" charset="0"/>
                                </a:rPr>
                                <m:t>ă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⁡{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},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𝑎𝑙𝑡𝑓𝑒𝑙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57D980-66AE-4337-92EF-595535B456F4}"/>
              </a:ext>
            </a:extLst>
          </p:cNvPr>
          <p:cNvCxnSpPr/>
          <p:nvPr/>
        </p:nvCxnSpPr>
        <p:spPr>
          <a:xfrm>
            <a:off x="2273417" y="2843868"/>
            <a:ext cx="0" cy="260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31CBA9-EF39-4E42-985A-711109F738B9}"/>
              </a:ext>
            </a:extLst>
          </p:cNvPr>
          <p:cNvCxnSpPr/>
          <p:nvPr/>
        </p:nvCxnSpPr>
        <p:spPr>
          <a:xfrm>
            <a:off x="2273417" y="3221372"/>
            <a:ext cx="201335" cy="2076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EB813F-DCE8-43C2-9A0E-DD32D07D89A4}"/>
              </a:ext>
            </a:extLst>
          </p:cNvPr>
          <p:cNvCxnSpPr/>
          <p:nvPr/>
        </p:nvCxnSpPr>
        <p:spPr>
          <a:xfrm>
            <a:off x="2667699" y="3548543"/>
            <a:ext cx="260059" cy="251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2923D7-CB9B-49C5-81EC-AF7072C650F5}"/>
              </a:ext>
            </a:extLst>
          </p:cNvPr>
          <p:cNvCxnSpPr>
            <a:cxnSpLocks/>
          </p:cNvCxnSpPr>
          <p:nvPr/>
        </p:nvCxnSpPr>
        <p:spPr>
          <a:xfrm>
            <a:off x="3171039" y="3887995"/>
            <a:ext cx="3020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CA903B-8E26-4BC0-B2B6-50552AD18CDF}"/>
              </a:ext>
            </a:extLst>
          </p:cNvPr>
          <p:cNvCxnSpPr/>
          <p:nvPr/>
        </p:nvCxnSpPr>
        <p:spPr>
          <a:xfrm>
            <a:off x="3665989" y="3887995"/>
            <a:ext cx="234892" cy="314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0AEB1A-4C4D-41B2-B18F-B8FAEBDAE9F1}"/>
              </a:ext>
            </a:extLst>
          </p:cNvPr>
          <p:cNvCxnSpPr/>
          <p:nvPr/>
        </p:nvCxnSpPr>
        <p:spPr>
          <a:xfrm>
            <a:off x="4077050" y="4379053"/>
            <a:ext cx="0" cy="251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D89E809-8E9A-47F2-8A10-CD8695E82B69}"/>
              </a:ext>
            </a:extLst>
          </p:cNvPr>
          <p:cNvSpPr/>
          <p:nvPr/>
        </p:nvSpPr>
        <p:spPr>
          <a:xfrm>
            <a:off x="3808602" y="4471332"/>
            <a:ext cx="335556" cy="3148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424EE4-A64A-4791-9ABA-A3672436BE02}"/>
                  </a:ext>
                </a:extLst>
              </p:cNvPr>
              <p:cNvSpPr txBox="1"/>
              <p:nvPr/>
            </p:nvSpPr>
            <p:spPr>
              <a:xfrm>
                <a:off x="5310231" y="4143945"/>
                <a:ext cx="5816393" cy="93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Costul final al transform</a:t>
                </a:r>
                <a:r>
                  <a:rPr lang="ro-RO" dirty="0"/>
                  <a:t>ării A -</a:t>
                </a:r>
                <a:r>
                  <a:rPr lang="en-US" dirty="0"/>
                  <a:t>&gt; B se </a:t>
                </a:r>
                <a:r>
                  <a:rPr lang="en-US" dirty="0" err="1"/>
                  <a:t>afl</a:t>
                </a:r>
                <a:r>
                  <a:rPr lang="ro-RO" dirty="0"/>
                  <a:t>ă pe poziția cost</a:t>
                </a:r>
                <a:r>
                  <a:rPr lang="en-US" dirty="0"/>
                  <a:t>[</a:t>
                </a:r>
                <a:r>
                  <a:rPr lang="en-US" dirty="0" err="1"/>
                  <a:t>m,n</a:t>
                </a:r>
                <a:r>
                  <a:rPr lang="en-US" dirty="0"/>
                  <a:t>] </a:t>
                </a:r>
                <a:r>
                  <a:rPr lang="ro-RO" dirty="0"/>
                  <a:t>în matricea de costuri.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ro-RO" i="1" dirty="0" smtClean="0">
                          <a:latin typeface="Cambria Math" panose="02040503050406030204" pitchFamily="18" charset="0"/>
                        </a:rPr>
                        <m:t>𝑒𝑠𝑡</m:t>
                      </m:r>
                      <m:r>
                        <a:rPr lang="ro-RO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ro-RO" i="1" dirty="0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ro-RO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i="1" dirty="0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424EE4-A64A-4791-9ABA-A3672436B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231" y="4143945"/>
                <a:ext cx="5816393" cy="935513"/>
              </a:xfrm>
              <a:prstGeom prst="rect">
                <a:avLst/>
              </a:prstGeom>
              <a:blipFill>
                <a:blip r:embed="rId3"/>
                <a:stretch>
                  <a:fillRect l="-839" t="-3922" b="-5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363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800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C0CE732-86D6-4C04-B0D1-DDF245DD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593100"/>
              </p:ext>
            </p:extLst>
          </p:nvPr>
        </p:nvGraphicFramePr>
        <p:xfrm>
          <a:off x="1574156" y="2216640"/>
          <a:ext cx="263637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">
                  <a:extLst>
                    <a:ext uri="{9D8B030D-6E8A-4147-A177-3AD203B41FA5}">
                      <a16:colId xmlns:a16="http://schemas.microsoft.com/office/drawing/2014/main" val="1189093183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3739842364"/>
                    </a:ext>
                  </a:extLst>
                </a:gridCol>
                <a:gridCol w="453005">
                  <a:extLst>
                    <a:ext uri="{9D8B030D-6E8A-4147-A177-3AD203B41FA5}">
                      <a16:colId xmlns:a16="http://schemas.microsoft.com/office/drawing/2014/main" val="2233382876"/>
                    </a:ext>
                  </a:extLst>
                </a:gridCol>
                <a:gridCol w="511730">
                  <a:extLst>
                    <a:ext uri="{9D8B030D-6E8A-4147-A177-3AD203B41FA5}">
                      <a16:colId xmlns:a16="http://schemas.microsoft.com/office/drawing/2014/main" val="3687596190"/>
                    </a:ext>
                  </a:extLst>
                </a:gridCol>
                <a:gridCol w="449439">
                  <a:extLst>
                    <a:ext uri="{9D8B030D-6E8A-4147-A177-3AD203B41FA5}">
                      <a16:colId xmlns:a16="http://schemas.microsoft.com/office/drawing/2014/main" val="1952552381"/>
                    </a:ext>
                  </a:extLst>
                </a:gridCol>
                <a:gridCol w="420746">
                  <a:extLst>
                    <a:ext uri="{9D8B030D-6E8A-4147-A177-3AD203B41FA5}">
                      <a16:colId xmlns:a16="http://schemas.microsoft.com/office/drawing/2014/main" val="1470514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7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36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58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7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4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2627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/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8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ro-R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sz="1800" b="0" i="1" smtClean="0">
                                  <a:latin typeface="Cambria Math" panose="02040503050406030204" pitchFamily="18" charset="0"/>
                                </a:rPr>
                                <m:t>ă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⁡{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},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𝑎𝑙𝑡𝑓𝑒𝑙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A138AC-2603-4FC0-99D8-055654716B65}"/>
              </a:ext>
            </a:extLst>
          </p:cNvPr>
          <p:cNvCxnSpPr/>
          <p:nvPr/>
        </p:nvCxnSpPr>
        <p:spPr>
          <a:xfrm flipV="1">
            <a:off x="4102217" y="4269996"/>
            <a:ext cx="0" cy="318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CA889F-CD61-4408-B094-D79CE46186B2}"/>
              </a:ext>
            </a:extLst>
          </p:cNvPr>
          <p:cNvCxnSpPr/>
          <p:nvPr/>
        </p:nvCxnSpPr>
        <p:spPr>
          <a:xfrm flipH="1" flipV="1">
            <a:off x="3640822" y="3951215"/>
            <a:ext cx="226503" cy="192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E09469-63E0-4427-9FF5-8322BDA180EA}"/>
              </a:ext>
            </a:extLst>
          </p:cNvPr>
          <p:cNvCxnSpPr/>
          <p:nvPr/>
        </p:nvCxnSpPr>
        <p:spPr>
          <a:xfrm flipH="1">
            <a:off x="3162650" y="3887995"/>
            <a:ext cx="251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47095F-D15E-4150-AA52-9D6C9996025E}"/>
              </a:ext>
            </a:extLst>
          </p:cNvPr>
          <p:cNvCxnSpPr/>
          <p:nvPr/>
        </p:nvCxnSpPr>
        <p:spPr>
          <a:xfrm flipH="1" flipV="1">
            <a:off x="2684477" y="3565321"/>
            <a:ext cx="243281" cy="226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3152E3-35D9-4748-AA56-159C780DE1F2}"/>
              </a:ext>
            </a:extLst>
          </p:cNvPr>
          <p:cNvCxnSpPr/>
          <p:nvPr/>
        </p:nvCxnSpPr>
        <p:spPr>
          <a:xfrm flipH="1" flipV="1">
            <a:off x="2265028" y="3212983"/>
            <a:ext cx="192946" cy="216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DA8B21-43A1-4E3A-9501-F1B8D79D1DEB}"/>
              </a:ext>
            </a:extLst>
          </p:cNvPr>
          <p:cNvCxnSpPr>
            <a:cxnSpLocks/>
          </p:cNvCxnSpPr>
          <p:nvPr/>
        </p:nvCxnSpPr>
        <p:spPr>
          <a:xfrm flipV="1">
            <a:off x="2265028" y="2785146"/>
            <a:ext cx="0" cy="293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6A675C6-71BC-4986-8910-67F5BC51A5ED}"/>
              </a:ext>
            </a:extLst>
          </p:cNvPr>
          <p:cNvSpPr txBox="1"/>
          <p:nvPr/>
        </p:nvSpPr>
        <p:spPr>
          <a:xfrm>
            <a:off x="5188645" y="4047580"/>
            <a:ext cx="6194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Urma</a:t>
            </a:r>
            <a:r>
              <a:rPr lang="en-US" dirty="0"/>
              <a:t> (</a:t>
            </a:r>
            <a:r>
              <a:rPr lang="en-US" i="1" dirty="0"/>
              <a:t>trace</a:t>
            </a:r>
            <a:r>
              <a:rPr lang="en-US" dirty="0"/>
              <a:t>) </a:t>
            </a:r>
            <a:r>
              <a:rPr lang="en-US" dirty="0" err="1"/>
              <a:t>indic</a:t>
            </a:r>
            <a:r>
              <a:rPr lang="ro-RO" dirty="0"/>
              <a:t>ă modul în care este obținută valoarea minimă și poate fi folosită pentru a determina ordinea operațiilor în transformarea A-</a:t>
            </a:r>
            <a:r>
              <a:rPr lang="en-US" dirty="0"/>
              <a:t>&gt;</a:t>
            </a:r>
            <a:r>
              <a:rPr lang="ro-RO" dirty="0"/>
              <a:t>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5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ro-RO" dirty="0">
              <a:solidFill>
                <a:srgbClr val="FF0000"/>
              </a:solidFill>
            </a:endParaRPr>
          </a:p>
          <a:p>
            <a:r>
              <a:rPr lang="ro-RO" sz="1800" dirty="0"/>
              <a:t>Șterge A</a:t>
            </a:r>
            <a:r>
              <a:rPr lang="en-US" sz="1800" dirty="0"/>
              <a:t>[5]</a:t>
            </a:r>
          </a:p>
          <a:p>
            <a:r>
              <a:rPr lang="en-US" sz="1800" dirty="0"/>
              <a:t>Adaug</a:t>
            </a:r>
            <a:r>
              <a:rPr lang="ro-RO" sz="1800" dirty="0"/>
              <a:t>ă</a:t>
            </a:r>
            <a:r>
              <a:rPr lang="en-US" sz="1800" dirty="0"/>
              <a:t> pe </a:t>
            </a:r>
            <a:r>
              <a:rPr lang="en-US" sz="1800" dirty="0" err="1"/>
              <a:t>poz</a:t>
            </a:r>
            <a:r>
              <a:rPr lang="en-US" sz="1800" dirty="0"/>
              <a:t> A[3]  B[3]</a:t>
            </a:r>
          </a:p>
          <a:p>
            <a:r>
              <a:rPr lang="ro-RO" sz="1800" dirty="0"/>
              <a:t>Șterge S</a:t>
            </a:r>
            <a:r>
              <a:rPr lang="en-US" sz="1800" dirty="0"/>
              <a:t>[1] </a:t>
            </a:r>
          </a:p>
          <a:p>
            <a:endParaRPr lang="en-US" sz="1800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C0CE732-86D6-4C04-B0D1-DDF245DD544B}"/>
              </a:ext>
            </a:extLst>
          </p:cNvPr>
          <p:cNvGraphicFramePr>
            <a:graphicFrameLocks noGrp="1"/>
          </p:cNvGraphicFramePr>
          <p:nvPr/>
        </p:nvGraphicFramePr>
        <p:xfrm>
          <a:off x="1574156" y="2216640"/>
          <a:ext cx="263637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">
                  <a:extLst>
                    <a:ext uri="{9D8B030D-6E8A-4147-A177-3AD203B41FA5}">
                      <a16:colId xmlns:a16="http://schemas.microsoft.com/office/drawing/2014/main" val="1189093183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3739842364"/>
                    </a:ext>
                  </a:extLst>
                </a:gridCol>
                <a:gridCol w="453005">
                  <a:extLst>
                    <a:ext uri="{9D8B030D-6E8A-4147-A177-3AD203B41FA5}">
                      <a16:colId xmlns:a16="http://schemas.microsoft.com/office/drawing/2014/main" val="2233382876"/>
                    </a:ext>
                  </a:extLst>
                </a:gridCol>
                <a:gridCol w="511730">
                  <a:extLst>
                    <a:ext uri="{9D8B030D-6E8A-4147-A177-3AD203B41FA5}">
                      <a16:colId xmlns:a16="http://schemas.microsoft.com/office/drawing/2014/main" val="3687596190"/>
                    </a:ext>
                  </a:extLst>
                </a:gridCol>
                <a:gridCol w="449439">
                  <a:extLst>
                    <a:ext uri="{9D8B030D-6E8A-4147-A177-3AD203B41FA5}">
                      <a16:colId xmlns:a16="http://schemas.microsoft.com/office/drawing/2014/main" val="1952552381"/>
                    </a:ext>
                  </a:extLst>
                </a:gridCol>
                <a:gridCol w="420746">
                  <a:extLst>
                    <a:ext uri="{9D8B030D-6E8A-4147-A177-3AD203B41FA5}">
                      <a16:colId xmlns:a16="http://schemas.microsoft.com/office/drawing/2014/main" val="1470514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7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36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58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7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4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2627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/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8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sSub>
                        <m:sSubPr>
                          <m:ctrlPr>
                            <a:rPr lang="ro-RO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sz="1800" b="0" i="1" smtClean="0">
                                  <a:latin typeface="Cambria Math" panose="02040503050406030204" pitchFamily="18" charset="0"/>
                                </a:rPr>
                                <m:t>ă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⁡{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−1, 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},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𝑎𝑙𝑡𝑓𝑒𝑙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D1CDB0-3D8F-4EA6-B81B-ECB4457EB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92" y="2216640"/>
                <a:ext cx="6094602" cy="16713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A138AC-2603-4FC0-99D8-055654716B65}"/>
              </a:ext>
            </a:extLst>
          </p:cNvPr>
          <p:cNvCxnSpPr/>
          <p:nvPr/>
        </p:nvCxnSpPr>
        <p:spPr>
          <a:xfrm flipV="1">
            <a:off x="4102217" y="4269996"/>
            <a:ext cx="0" cy="318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CA889F-CD61-4408-B094-D79CE46186B2}"/>
              </a:ext>
            </a:extLst>
          </p:cNvPr>
          <p:cNvCxnSpPr/>
          <p:nvPr/>
        </p:nvCxnSpPr>
        <p:spPr>
          <a:xfrm flipH="1" flipV="1">
            <a:off x="3640822" y="3951215"/>
            <a:ext cx="226503" cy="192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E09469-63E0-4427-9FF5-8322BDA180EA}"/>
              </a:ext>
            </a:extLst>
          </p:cNvPr>
          <p:cNvCxnSpPr/>
          <p:nvPr/>
        </p:nvCxnSpPr>
        <p:spPr>
          <a:xfrm flipH="1">
            <a:off x="3162650" y="3887995"/>
            <a:ext cx="251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47095F-D15E-4150-AA52-9D6C9996025E}"/>
              </a:ext>
            </a:extLst>
          </p:cNvPr>
          <p:cNvCxnSpPr/>
          <p:nvPr/>
        </p:nvCxnSpPr>
        <p:spPr>
          <a:xfrm flipH="1" flipV="1">
            <a:off x="2684477" y="3565321"/>
            <a:ext cx="243281" cy="226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3152E3-35D9-4748-AA56-159C780DE1F2}"/>
              </a:ext>
            </a:extLst>
          </p:cNvPr>
          <p:cNvCxnSpPr/>
          <p:nvPr/>
        </p:nvCxnSpPr>
        <p:spPr>
          <a:xfrm flipH="1" flipV="1">
            <a:off x="2265028" y="3212983"/>
            <a:ext cx="192946" cy="216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DA8B21-43A1-4E3A-9501-F1B8D79D1DEB}"/>
              </a:ext>
            </a:extLst>
          </p:cNvPr>
          <p:cNvCxnSpPr>
            <a:cxnSpLocks/>
          </p:cNvCxnSpPr>
          <p:nvPr/>
        </p:nvCxnSpPr>
        <p:spPr>
          <a:xfrm flipV="1">
            <a:off x="2265028" y="2785146"/>
            <a:ext cx="0" cy="293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4FA4CE-09A5-4DEC-93DA-74BB615DB445}"/>
              </a:ext>
            </a:extLst>
          </p:cNvPr>
          <p:cNvCxnSpPr/>
          <p:nvPr/>
        </p:nvCxnSpPr>
        <p:spPr>
          <a:xfrm>
            <a:off x="10682243" y="5178751"/>
            <a:ext cx="3589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250D2E1-6BC1-44D1-93A2-ABEBF2C2F3D2}"/>
              </a:ext>
            </a:extLst>
          </p:cNvPr>
          <p:cNvSpPr txBox="1"/>
          <p:nvPr/>
        </p:nvSpPr>
        <p:spPr>
          <a:xfrm>
            <a:off x="9987822" y="504025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adaug</a:t>
            </a:r>
            <a:r>
              <a:rPr lang="ro-RO" sz="1200" dirty="0">
                <a:solidFill>
                  <a:srgbClr val="FF0000"/>
                </a:solidFill>
              </a:rPr>
              <a:t>ă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A84C85-8D70-45D3-A24A-5A5179444C86}"/>
              </a:ext>
            </a:extLst>
          </p:cNvPr>
          <p:cNvSpPr txBox="1"/>
          <p:nvPr/>
        </p:nvSpPr>
        <p:spPr>
          <a:xfrm>
            <a:off x="9987822" y="5301721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>
                <a:solidFill>
                  <a:srgbClr val="FF0000"/>
                </a:solidFill>
              </a:rPr>
              <a:t>șterge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688D7-238D-4529-B94D-5B4D94952832}"/>
              </a:ext>
            </a:extLst>
          </p:cNvPr>
          <p:cNvCxnSpPr>
            <a:cxnSpLocks/>
          </p:cNvCxnSpPr>
          <p:nvPr/>
        </p:nvCxnSpPr>
        <p:spPr>
          <a:xfrm>
            <a:off x="10624522" y="5322535"/>
            <a:ext cx="1" cy="261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32194BC-5157-481B-BBC8-D50BF472A050}"/>
              </a:ext>
            </a:extLst>
          </p:cNvPr>
          <p:cNvSpPr txBox="1"/>
          <p:nvPr/>
        </p:nvSpPr>
        <p:spPr>
          <a:xfrm>
            <a:off x="9987821" y="5661002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>
                <a:solidFill>
                  <a:srgbClr val="FF0000"/>
                </a:solidFill>
              </a:rPr>
              <a:t>modifică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04B87E-D533-48CA-A9AF-F4C42C805FBE}"/>
              </a:ext>
            </a:extLst>
          </p:cNvPr>
          <p:cNvCxnSpPr/>
          <p:nvPr/>
        </p:nvCxnSpPr>
        <p:spPr>
          <a:xfrm>
            <a:off x="10720698" y="5780293"/>
            <a:ext cx="282012" cy="138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11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ro-RO" dirty="0">
              <a:solidFill>
                <a:srgbClr val="FF0000"/>
              </a:solidFill>
            </a:endParaRPr>
          </a:p>
          <a:p>
            <a:r>
              <a:rPr lang="ro-RO" sz="1800" dirty="0"/>
              <a:t>Șterge A</a:t>
            </a:r>
            <a:r>
              <a:rPr lang="en-US" sz="1800" dirty="0"/>
              <a:t>[5]</a:t>
            </a:r>
          </a:p>
          <a:p>
            <a:r>
              <a:rPr lang="en-US" sz="1800" dirty="0"/>
              <a:t>Adaug</a:t>
            </a:r>
            <a:r>
              <a:rPr lang="ro-RO" sz="1800" dirty="0"/>
              <a:t>ă</a:t>
            </a:r>
            <a:r>
              <a:rPr lang="en-US" sz="1800" dirty="0"/>
              <a:t> pe </a:t>
            </a:r>
            <a:r>
              <a:rPr lang="en-US" sz="1800" dirty="0" err="1"/>
              <a:t>poz</a:t>
            </a:r>
            <a:r>
              <a:rPr lang="en-US" sz="1800" dirty="0"/>
              <a:t> A[3]  B[3]</a:t>
            </a:r>
          </a:p>
          <a:p>
            <a:r>
              <a:rPr lang="ro-RO" sz="1800" dirty="0"/>
              <a:t>Șterge A</a:t>
            </a:r>
            <a:r>
              <a:rPr lang="en-US" sz="1800" dirty="0"/>
              <a:t>[1] </a:t>
            </a:r>
          </a:p>
          <a:p>
            <a:endParaRPr lang="en-US" sz="1800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C0CE732-86D6-4C04-B0D1-DDF245DD544B}"/>
              </a:ext>
            </a:extLst>
          </p:cNvPr>
          <p:cNvGraphicFramePr>
            <a:graphicFrameLocks noGrp="1"/>
          </p:cNvGraphicFramePr>
          <p:nvPr/>
        </p:nvGraphicFramePr>
        <p:xfrm>
          <a:off x="1574156" y="2216640"/>
          <a:ext cx="2636372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">
                  <a:extLst>
                    <a:ext uri="{9D8B030D-6E8A-4147-A177-3AD203B41FA5}">
                      <a16:colId xmlns:a16="http://schemas.microsoft.com/office/drawing/2014/main" val="1189093183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3739842364"/>
                    </a:ext>
                  </a:extLst>
                </a:gridCol>
                <a:gridCol w="453005">
                  <a:extLst>
                    <a:ext uri="{9D8B030D-6E8A-4147-A177-3AD203B41FA5}">
                      <a16:colId xmlns:a16="http://schemas.microsoft.com/office/drawing/2014/main" val="2233382876"/>
                    </a:ext>
                  </a:extLst>
                </a:gridCol>
                <a:gridCol w="511730">
                  <a:extLst>
                    <a:ext uri="{9D8B030D-6E8A-4147-A177-3AD203B41FA5}">
                      <a16:colId xmlns:a16="http://schemas.microsoft.com/office/drawing/2014/main" val="3687596190"/>
                    </a:ext>
                  </a:extLst>
                </a:gridCol>
                <a:gridCol w="449439">
                  <a:extLst>
                    <a:ext uri="{9D8B030D-6E8A-4147-A177-3AD203B41FA5}">
                      <a16:colId xmlns:a16="http://schemas.microsoft.com/office/drawing/2014/main" val="1952552381"/>
                    </a:ext>
                  </a:extLst>
                </a:gridCol>
                <a:gridCol w="420746">
                  <a:extLst>
                    <a:ext uri="{9D8B030D-6E8A-4147-A177-3AD203B41FA5}">
                      <a16:colId xmlns:a16="http://schemas.microsoft.com/office/drawing/2014/main" val="1470514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7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36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58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7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4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262709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A138AC-2603-4FC0-99D8-055654716B65}"/>
              </a:ext>
            </a:extLst>
          </p:cNvPr>
          <p:cNvCxnSpPr/>
          <p:nvPr/>
        </p:nvCxnSpPr>
        <p:spPr>
          <a:xfrm flipV="1">
            <a:off x="4102217" y="4269996"/>
            <a:ext cx="0" cy="318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CA889F-CD61-4408-B094-D79CE46186B2}"/>
              </a:ext>
            </a:extLst>
          </p:cNvPr>
          <p:cNvCxnSpPr/>
          <p:nvPr/>
        </p:nvCxnSpPr>
        <p:spPr>
          <a:xfrm flipH="1" flipV="1">
            <a:off x="3640822" y="3951215"/>
            <a:ext cx="226503" cy="192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E09469-63E0-4427-9FF5-8322BDA180EA}"/>
              </a:ext>
            </a:extLst>
          </p:cNvPr>
          <p:cNvCxnSpPr/>
          <p:nvPr/>
        </p:nvCxnSpPr>
        <p:spPr>
          <a:xfrm flipH="1">
            <a:off x="3162650" y="3887995"/>
            <a:ext cx="2516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47095F-D15E-4150-AA52-9D6C9996025E}"/>
              </a:ext>
            </a:extLst>
          </p:cNvPr>
          <p:cNvCxnSpPr/>
          <p:nvPr/>
        </p:nvCxnSpPr>
        <p:spPr>
          <a:xfrm flipH="1" flipV="1">
            <a:off x="2684477" y="3565321"/>
            <a:ext cx="243281" cy="226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3152E3-35D9-4748-AA56-159C780DE1F2}"/>
              </a:ext>
            </a:extLst>
          </p:cNvPr>
          <p:cNvCxnSpPr/>
          <p:nvPr/>
        </p:nvCxnSpPr>
        <p:spPr>
          <a:xfrm flipH="1" flipV="1">
            <a:off x="2265028" y="3212983"/>
            <a:ext cx="192946" cy="216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DA8B21-43A1-4E3A-9501-F1B8D79D1DEB}"/>
              </a:ext>
            </a:extLst>
          </p:cNvPr>
          <p:cNvCxnSpPr>
            <a:cxnSpLocks/>
          </p:cNvCxnSpPr>
          <p:nvPr/>
        </p:nvCxnSpPr>
        <p:spPr>
          <a:xfrm flipV="1">
            <a:off x="2265028" y="2785146"/>
            <a:ext cx="0" cy="293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8FB2000-2D36-43D4-BA84-A3DF062C6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64894"/>
              </p:ext>
            </p:extLst>
          </p:nvPr>
        </p:nvGraphicFramePr>
        <p:xfrm>
          <a:off x="5310232" y="2216640"/>
          <a:ext cx="231536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072">
                  <a:extLst>
                    <a:ext uri="{9D8B030D-6E8A-4147-A177-3AD203B41FA5}">
                      <a16:colId xmlns:a16="http://schemas.microsoft.com/office/drawing/2014/main" val="150055743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580694413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1638864718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3218793866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602862197"/>
                    </a:ext>
                  </a:extLst>
                </a:gridCol>
              </a:tblGrid>
              <a:tr h="278728">
                <a:tc>
                  <a:txBody>
                    <a:bodyPr/>
                    <a:lstStyle/>
                    <a:p>
                      <a:r>
                        <a:rPr lang="ro-RO" sz="1400" dirty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958717"/>
                  </a:ext>
                </a:extLst>
              </a:tr>
              <a:tr h="278728">
                <a:tc>
                  <a:txBody>
                    <a:bodyPr/>
                    <a:lstStyle/>
                    <a:p>
                      <a:r>
                        <a:rPr lang="ro-RO" sz="1400" dirty="0"/>
                        <a:t>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5476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BF236E-560E-4657-967A-A6BC37A31B9C}"/>
              </a:ext>
            </a:extLst>
          </p:cNvPr>
          <p:cNvCxnSpPr/>
          <p:nvPr/>
        </p:nvCxnSpPr>
        <p:spPr>
          <a:xfrm>
            <a:off x="6233020" y="2869035"/>
            <a:ext cx="0" cy="19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0AB4F024-18B9-4699-AD82-2BE6F4E1D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096211"/>
              </p:ext>
            </p:extLst>
          </p:nvPr>
        </p:nvGraphicFramePr>
        <p:xfrm>
          <a:off x="5310231" y="3090959"/>
          <a:ext cx="2315360" cy="6130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072">
                  <a:extLst>
                    <a:ext uri="{9D8B030D-6E8A-4147-A177-3AD203B41FA5}">
                      <a16:colId xmlns:a16="http://schemas.microsoft.com/office/drawing/2014/main" val="150055743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580694413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1638864718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3218793866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602862197"/>
                    </a:ext>
                  </a:extLst>
                </a:gridCol>
              </a:tblGrid>
              <a:tr h="308262">
                <a:tc>
                  <a:txBody>
                    <a:bodyPr/>
                    <a:lstStyle/>
                    <a:p>
                      <a:r>
                        <a:rPr lang="ro-RO" sz="1400" dirty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958717"/>
                  </a:ext>
                </a:extLst>
              </a:tr>
              <a:tr h="2875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54768"/>
                  </a:ext>
                </a:extLst>
              </a:tr>
            </a:tbl>
          </a:graphicData>
        </a:graphic>
      </p:graphicFrame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F171CD76-548D-4E5C-8747-E53BAEE93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834740"/>
              </p:ext>
            </p:extLst>
          </p:nvPr>
        </p:nvGraphicFramePr>
        <p:xfrm>
          <a:off x="8323277" y="2200433"/>
          <a:ext cx="2079072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768">
                  <a:extLst>
                    <a:ext uri="{9D8B030D-6E8A-4147-A177-3AD203B41FA5}">
                      <a16:colId xmlns:a16="http://schemas.microsoft.com/office/drawing/2014/main" val="150055743"/>
                    </a:ext>
                  </a:extLst>
                </a:gridCol>
                <a:gridCol w="519768">
                  <a:extLst>
                    <a:ext uri="{9D8B030D-6E8A-4147-A177-3AD203B41FA5}">
                      <a16:colId xmlns:a16="http://schemas.microsoft.com/office/drawing/2014/main" val="580694413"/>
                    </a:ext>
                  </a:extLst>
                </a:gridCol>
                <a:gridCol w="519768">
                  <a:extLst>
                    <a:ext uri="{9D8B030D-6E8A-4147-A177-3AD203B41FA5}">
                      <a16:colId xmlns:a16="http://schemas.microsoft.com/office/drawing/2014/main" val="1638864718"/>
                    </a:ext>
                  </a:extLst>
                </a:gridCol>
                <a:gridCol w="519768">
                  <a:extLst>
                    <a:ext uri="{9D8B030D-6E8A-4147-A177-3AD203B41FA5}">
                      <a16:colId xmlns:a16="http://schemas.microsoft.com/office/drawing/2014/main" val="3218793866"/>
                    </a:ext>
                  </a:extLst>
                </a:gridCol>
              </a:tblGrid>
              <a:tr h="292357">
                <a:tc>
                  <a:txBody>
                    <a:bodyPr/>
                    <a:lstStyle/>
                    <a:p>
                      <a:r>
                        <a:rPr lang="ro-RO" sz="1400" dirty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958717"/>
                  </a:ext>
                </a:extLst>
              </a:tr>
              <a:tr h="292357">
                <a:tc>
                  <a:txBody>
                    <a:bodyPr/>
                    <a:lstStyle/>
                    <a:p>
                      <a:r>
                        <a:rPr lang="ro-RO" sz="1400" dirty="0"/>
                        <a:t>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54768"/>
                  </a:ext>
                </a:extLst>
              </a:tr>
            </a:tbl>
          </a:graphicData>
        </a:graphic>
      </p:graphicFrame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443BFB15-5358-444E-BEE4-0149429CD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80755"/>
              </p:ext>
            </p:extLst>
          </p:nvPr>
        </p:nvGraphicFramePr>
        <p:xfrm>
          <a:off x="5271119" y="3949962"/>
          <a:ext cx="23558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160">
                  <a:extLst>
                    <a:ext uri="{9D8B030D-6E8A-4147-A177-3AD203B41FA5}">
                      <a16:colId xmlns:a16="http://schemas.microsoft.com/office/drawing/2014/main" val="150055743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580694413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1638864718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3218793866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602862197"/>
                    </a:ext>
                  </a:extLst>
                </a:gridCol>
              </a:tblGrid>
              <a:tr h="206036">
                <a:tc>
                  <a:txBody>
                    <a:bodyPr/>
                    <a:lstStyle/>
                    <a:p>
                      <a:r>
                        <a:rPr lang="ro-RO" sz="1400" dirty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958717"/>
                  </a:ext>
                </a:extLst>
              </a:tr>
              <a:tr h="206036">
                <a:tc>
                  <a:txBody>
                    <a:bodyPr/>
                    <a:lstStyle/>
                    <a:p>
                      <a:r>
                        <a:rPr lang="ro-RO" sz="1400" dirty="0"/>
                        <a:t>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54768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F1D324-248A-46FB-9307-311A17050898}"/>
              </a:ext>
            </a:extLst>
          </p:cNvPr>
          <p:cNvCxnSpPr/>
          <p:nvPr/>
        </p:nvCxnSpPr>
        <p:spPr>
          <a:xfrm>
            <a:off x="6234418" y="3726110"/>
            <a:ext cx="0" cy="19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1F9D8A-3729-40B8-8605-9A5D80F6EBD3}"/>
              </a:ext>
            </a:extLst>
          </p:cNvPr>
          <p:cNvCxnSpPr/>
          <p:nvPr/>
        </p:nvCxnSpPr>
        <p:spPr>
          <a:xfrm>
            <a:off x="6202260" y="4619574"/>
            <a:ext cx="0" cy="19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5">
            <a:extLst>
              <a:ext uri="{FF2B5EF4-FFF2-40B4-BE49-F238E27FC236}">
                <a16:creationId xmlns:a16="http://schemas.microsoft.com/office/drawing/2014/main" id="{16A6B666-96D1-4C70-847A-7F322E942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80087"/>
              </p:ext>
            </p:extLst>
          </p:nvPr>
        </p:nvGraphicFramePr>
        <p:xfrm>
          <a:off x="5290011" y="4853408"/>
          <a:ext cx="23558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160">
                  <a:extLst>
                    <a:ext uri="{9D8B030D-6E8A-4147-A177-3AD203B41FA5}">
                      <a16:colId xmlns:a16="http://schemas.microsoft.com/office/drawing/2014/main" val="150055743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580694413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1638864718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3218793866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602862197"/>
                    </a:ext>
                  </a:extLst>
                </a:gridCol>
              </a:tblGrid>
              <a:tr h="206036">
                <a:tc>
                  <a:txBody>
                    <a:bodyPr/>
                    <a:lstStyle/>
                    <a:p>
                      <a:r>
                        <a:rPr lang="ro-RO" sz="1400" dirty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958717"/>
                  </a:ext>
                </a:extLst>
              </a:tr>
              <a:tr h="206036">
                <a:tc>
                  <a:txBody>
                    <a:bodyPr/>
                    <a:lstStyle/>
                    <a:p>
                      <a:r>
                        <a:rPr lang="ro-RO" sz="1400" dirty="0"/>
                        <a:t>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5476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E5DD864-95FA-4D6D-9AD3-10CA4D34AD0D}"/>
              </a:ext>
            </a:extLst>
          </p:cNvPr>
          <p:cNvSpPr txBox="1"/>
          <p:nvPr/>
        </p:nvSpPr>
        <p:spPr>
          <a:xfrm>
            <a:off x="6356219" y="2783323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/>
              <a:t>Șterge A</a:t>
            </a:r>
            <a:r>
              <a:rPr lang="en-US" sz="1400" dirty="0"/>
              <a:t>[1]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B286A2-F403-4B76-8710-81E451AE1622}"/>
              </a:ext>
            </a:extLst>
          </p:cNvPr>
          <p:cNvSpPr txBox="1"/>
          <p:nvPr/>
        </p:nvSpPr>
        <p:spPr>
          <a:xfrm>
            <a:off x="6333885" y="3657783"/>
            <a:ext cx="2165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/>
              <a:t>Adaugă pe poz A[3]  B[3]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D69390-5FC8-4BFA-991C-59A3C661AF4A}"/>
              </a:ext>
            </a:extLst>
          </p:cNvPr>
          <p:cNvSpPr txBox="1"/>
          <p:nvPr/>
        </p:nvSpPr>
        <p:spPr>
          <a:xfrm>
            <a:off x="6219784" y="4559288"/>
            <a:ext cx="1120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/>
              <a:t>Șterge A[</a:t>
            </a:r>
            <a:r>
              <a:rPr lang="en-US" sz="1400" dirty="0"/>
              <a:t>5</a:t>
            </a:r>
            <a:r>
              <a:rPr lang="ro-RO" sz="14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283582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</a:p>
          <a:p>
            <a:endParaRPr lang="ro-RO" dirty="0"/>
          </a:p>
          <a:p>
            <a:r>
              <a:rPr lang="ro-RO" dirty="0"/>
              <a:t>Transformarea este unică?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sz="1800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8FB2000-2D36-43D4-BA84-A3DF062C6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23716"/>
              </p:ext>
            </p:extLst>
          </p:nvPr>
        </p:nvGraphicFramePr>
        <p:xfrm>
          <a:off x="6249798" y="2124361"/>
          <a:ext cx="231536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072">
                  <a:extLst>
                    <a:ext uri="{9D8B030D-6E8A-4147-A177-3AD203B41FA5}">
                      <a16:colId xmlns:a16="http://schemas.microsoft.com/office/drawing/2014/main" val="150055743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580694413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1638864718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3218793866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602862197"/>
                    </a:ext>
                  </a:extLst>
                </a:gridCol>
              </a:tblGrid>
              <a:tr h="278728">
                <a:tc>
                  <a:txBody>
                    <a:bodyPr/>
                    <a:lstStyle/>
                    <a:p>
                      <a:r>
                        <a:rPr lang="ro-RO" sz="1400" dirty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958717"/>
                  </a:ext>
                </a:extLst>
              </a:tr>
              <a:tr h="278728">
                <a:tc>
                  <a:txBody>
                    <a:bodyPr/>
                    <a:lstStyle/>
                    <a:p>
                      <a:r>
                        <a:rPr lang="ro-RO" sz="1400" dirty="0"/>
                        <a:t>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5476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BF236E-560E-4657-967A-A6BC37A31B9C}"/>
              </a:ext>
            </a:extLst>
          </p:cNvPr>
          <p:cNvCxnSpPr/>
          <p:nvPr/>
        </p:nvCxnSpPr>
        <p:spPr>
          <a:xfrm>
            <a:off x="7172586" y="2776756"/>
            <a:ext cx="0" cy="19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0AB4F024-18B9-4699-AD82-2BE6F4E1D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153323"/>
              </p:ext>
            </p:extLst>
          </p:nvPr>
        </p:nvGraphicFramePr>
        <p:xfrm>
          <a:off x="6249797" y="2998680"/>
          <a:ext cx="2315360" cy="6130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072">
                  <a:extLst>
                    <a:ext uri="{9D8B030D-6E8A-4147-A177-3AD203B41FA5}">
                      <a16:colId xmlns:a16="http://schemas.microsoft.com/office/drawing/2014/main" val="150055743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580694413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1638864718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3218793866"/>
                    </a:ext>
                  </a:extLst>
                </a:gridCol>
                <a:gridCol w="463072">
                  <a:extLst>
                    <a:ext uri="{9D8B030D-6E8A-4147-A177-3AD203B41FA5}">
                      <a16:colId xmlns:a16="http://schemas.microsoft.com/office/drawing/2014/main" val="602862197"/>
                    </a:ext>
                  </a:extLst>
                </a:gridCol>
              </a:tblGrid>
              <a:tr h="308262">
                <a:tc>
                  <a:txBody>
                    <a:bodyPr/>
                    <a:lstStyle/>
                    <a:p>
                      <a:r>
                        <a:rPr lang="ro-RO" sz="1400" dirty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958717"/>
                  </a:ext>
                </a:extLst>
              </a:tr>
              <a:tr h="2875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54768"/>
                  </a:ext>
                </a:extLst>
              </a:tr>
            </a:tbl>
          </a:graphicData>
        </a:graphic>
      </p:graphicFrame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F171CD76-548D-4E5C-8747-E53BAEE93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931647"/>
              </p:ext>
            </p:extLst>
          </p:nvPr>
        </p:nvGraphicFramePr>
        <p:xfrm>
          <a:off x="9262843" y="2108154"/>
          <a:ext cx="2079072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768">
                  <a:extLst>
                    <a:ext uri="{9D8B030D-6E8A-4147-A177-3AD203B41FA5}">
                      <a16:colId xmlns:a16="http://schemas.microsoft.com/office/drawing/2014/main" val="150055743"/>
                    </a:ext>
                  </a:extLst>
                </a:gridCol>
                <a:gridCol w="519768">
                  <a:extLst>
                    <a:ext uri="{9D8B030D-6E8A-4147-A177-3AD203B41FA5}">
                      <a16:colId xmlns:a16="http://schemas.microsoft.com/office/drawing/2014/main" val="580694413"/>
                    </a:ext>
                  </a:extLst>
                </a:gridCol>
                <a:gridCol w="519768">
                  <a:extLst>
                    <a:ext uri="{9D8B030D-6E8A-4147-A177-3AD203B41FA5}">
                      <a16:colId xmlns:a16="http://schemas.microsoft.com/office/drawing/2014/main" val="1638864718"/>
                    </a:ext>
                  </a:extLst>
                </a:gridCol>
                <a:gridCol w="519768">
                  <a:extLst>
                    <a:ext uri="{9D8B030D-6E8A-4147-A177-3AD203B41FA5}">
                      <a16:colId xmlns:a16="http://schemas.microsoft.com/office/drawing/2014/main" val="3218793866"/>
                    </a:ext>
                  </a:extLst>
                </a:gridCol>
              </a:tblGrid>
              <a:tr h="292357">
                <a:tc>
                  <a:txBody>
                    <a:bodyPr/>
                    <a:lstStyle/>
                    <a:p>
                      <a:r>
                        <a:rPr lang="ro-RO" sz="1400" dirty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958717"/>
                  </a:ext>
                </a:extLst>
              </a:tr>
              <a:tr h="292357">
                <a:tc>
                  <a:txBody>
                    <a:bodyPr/>
                    <a:lstStyle/>
                    <a:p>
                      <a:r>
                        <a:rPr lang="ro-RO" sz="1400" dirty="0"/>
                        <a:t>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54768"/>
                  </a:ext>
                </a:extLst>
              </a:tr>
            </a:tbl>
          </a:graphicData>
        </a:graphic>
      </p:graphicFrame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443BFB15-5358-444E-BEE4-0149429CD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921968"/>
              </p:ext>
            </p:extLst>
          </p:nvPr>
        </p:nvGraphicFramePr>
        <p:xfrm>
          <a:off x="6210685" y="3857683"/>
          <a:ext cx="23558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160">
                  <a:extLst>
                    <a:ext uri="{9D8B030D-6E8A-4147-A177-3AD203B41FA5}">
                      <a16:colId xmlns:a16="http://schemas.microsoft.com/office/drawing/2014/main" val="150055743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580694413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1638864718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3218793866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602862197"/>
                    </a:ext>
                  </a:extLst>
                </a:gridCol>
              </a:tblGrid>
              <a:tr h="206036">
                <a:tc>
                  <a:txBody>
                    <a:bodyPr/>
                    <a:lstStyle/>
                    <a:p>
                      <a:r>
                        <a:rPr lang="ro-RO" sz="1400" dirty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958717"/>
                  </a:ext>
                </a:extLst>
              </a:tr>
              <a:tr h="206036">
                <a:tc>
                  <a:txBody>
                    <a:bodyPr/>
                    <a:lstStyle/>
                    <a:p>
                      <a:r>
                        <a:rPr lang="ro-RO" sz="1400" dirty="0"/>
                        <a:t>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54768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F1D324-248A-46FB-9307-311A17050898}"/>
              </a:ext>
            </a:extLst>
          </p:cNvPr>
          <p:cNvCxnSpPr/>
          <p:nvPr/>
        </p:nvCxnSpPr>
        <p:spPr>
          <a:xfrm>
            <a:off x="7173984" y="3633831"/>
            <a:ext cx="0" cy="19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1F9D8A-3729-40B8-8605-9A5D80F6EBD3}"/>
              </a:ext>
            </a:extLst>
          </p:cNvPr>
          <p:cNvCxnSpPr/>
          <p:nvPr/>
        </p:nvCxnSpPr>
        <p:spPr>
          <a:xfrm>
            <a:off x="7141826" y="4527295"/>
            <a:ext cx="0" cy="19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Table 5">
            <a:extLst>
              <a:ext uri="{FF2B5EF4-FFF2-40B4-BE49-F238E27FC236}">
                <a16:creationId xmlns:a16="http://schemas.microsoft.com/office/drawing/2014/main" id="{16A6B666-96D1-4C70-847A-7F322E942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06345"/>
              </p:ext>
            </p:extLst>
          </p:nvPr>
        </p:nvGraphicFramePr>
        <p:xfrm>
          <a:off x="6229577" y="4761129"/>
          <a:ext cx="2355800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160">
                  <a:extLst>
                    <a:ext uri="{9D8B030D-6E8A-4147-A177-3AD203B41FA5}">
                      <a16:colId xmlns:a16="http://schemas.microsoft.com/office/drawing/2014/main" val="150055743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580694413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1638864718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3218793866"/>
                    </a:ext>
                  </a:extLst>
                </a:gridCol>
                <a:gridCol w="471160">
                  <a:extLst>
                    <a:ext uri="{9D8B030D-6E8A-4147-A177-3AD203B41FA5}">
                      <a16:colId xmlns:a16="http://schemas.microsoft.com/office/drawing/2014/main" val="602862197"/>
                    </a:ext>
                  </a:extLst>
                </a:gridCol>
              </a:tblGrid>
              <a:tr h="206036">
                <a:tc>
                  <a:txBody>
                    <a:bodyPr/>
                    <a:lstStyle/>
                    <a:p>
                      <a:r>
                        <a:rPr lang="ro-RO" sz="1400" dirty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958717"/>
                  </a:ext>
                </a:extLst>
              </a:tr>
              <a:tr h="206036">
                <a:tc>
                  <a:txBody>
                    <a:bodyPr/>
                    <a:lstStyle/>
                    <a:p>
                      <a:r>
                        <a:rPr lang="ro-RO" sz="1400" dirty="0"/>
                        <a:t>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A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dirty="0"/>
                        <a:t>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65476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E5DD864-95FA-4D6D-9AD3-10CA4D34AD0D}"/>
              </a:ext>
            </a:extLst>
          </p:cNvPr>
          <p:cNvSpPr txBox="1"/>
          <p:nvPr/>
        </p:nvSpPr>
        <p:spPr>
          <a:xfrm>
            <a:off x="7295785" y="2691044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/>
              <a:t>Șterge A</a:t>
            </a:r>
            <a:r>
              <a:rPr lang="en-US" sz="1400" dirty="0"/>
              <a:t>[1]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B286A2-F403-4B76-8710-81E451AE1622}"/>
              </a:ext>
            </a:extLst>
          </p:cNvPr>
          <p:cNvSpPr txBox="1"/>
          <p:nvPr/>
        </p:nvSpPr>
        <p:spPr>
          <a:xfrm>
            <a:off x="7273451" y="3565504"/>
            <a:ext cx="2165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/>
              <a:t>Adaugă pe poz A[3]  B[3]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D69390-5FC8-4BFA-991C-59A3C661AF4A}"/>
              </a:ext>
            </a:extLst>
          </p:cNvPr>
          <p:cNvSpPr txBox="1"/>
          <p:nvPr/>
        </p:nvSpPr>
        <p:spPr>
          <a:xfrm>
            <a:off x="7159350" y="4467009"/>
            <a:ext cx="1120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400" dirty="0"/>
              <a:t>Șterge A[</a:t>
            </a:r>
            <a:r>
              <a:rPr lang="en-US" sz="1400" dirty="0"/>
              <a:t>5</a:t>
            </a:r>
            <a:r>
              <a:rPr lang="ro-RO" sz="14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486243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r>
              <a:rPr lang="ro-RO" dirty="0"/>
              <a:t> - Pseudocode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4796143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function </a:t>
            </a:r>
            <a:r>
              <a:rPr lang="en-US" sz="1800" dirty="0" err="1"/>
              <a:t>LevenshteinDistance</a:t>
            </a:r>
            <a:r>
              <a:rPr lang="en-US" sz="1800" dirty="0"/>
              <a:t>(char s[1..m], char t[1..n]):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// for all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and j, d[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i,j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] will hold the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Levenshtein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distance between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 // the first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characters of s and the first j characters of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declare int d[0..m, 0..n]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set each element in d to zero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// source prefixes can be transformed into empty string by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 // dropping all characters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for </a:t>
            </a:r>
            <a:r>
              <a:rPr lang="en-US" sz="1800" dirty="0" err="1"/>
              <a:t>i</a:t>
            </a:r>
            <a:r>
              <a:rPr lang="en-US" sz="1800" dirty="0"/>
              <a:t> from 1 to 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d[</a:t>
            </a:r>
            <a:r>
              <a:rPr lang="en-US" sz="1800" dirty="0" err="1"/>
              <a:t>i</a:t>
            </a:r>
            <a:r>
              <a:rPr lang="en-US" sz="1800" dirty="0"/>
              <a:t>, 0] := </a:t>
            </a:r>
            <a:r>
              <a:rPr lang="en-US" sz="1800" dirty="0" err="1"/>
              <a:t>i</a:t>
            </a: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// target prefixes can be reached from empty source prefix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 // by inserting every character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for j from 1 to 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d[0, j] := j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for j from 1 to 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for </a:t>
            </a:r>
            <a:r>
              <a:rPr lang="en-US" sz="1800" dirty="0" err="1"/>
              <a:t>i</a:t>
            </a:r>
            <a:r>
              <a:rPr lang="en-US" sz="1800" dirty="0"/>
              <a:t> from 1 to 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  if s[</a:t>
            </a:r>
            <a:r>
              <a:rPr lang="en-US" sz="1800" dirty="0" err="1"/>
              <a:t>i</a:t>
            </a:r>
            <a:r>
              <a:rPr lang="en-US" sz="1800" dirty="0"/>
              <a:t>] = t[j]: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substitutionCost</a:t>
            </a:r>
            <a:r>
              <a:rPr lang="en-US" sz="1800" dirty="0"/>
              <a:t> :=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  else: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    </a:t>
            </a:r>
            <a:r>
              <a:rPr lang="en-US" sz="1800" dirty="0" err="1"/>
              <a:t>substitutionCost</a:t>
            </a:r>
            <a:r>
              <a:rPr lang="en-US" sz="1800" dirty="0"/>
              <a:t> := 1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  d[</a:t>
            </a:r>
            <a:r>
              <a:rPr lang="en-US" sz="1800" dirty="0" err="1"/>
              <a:t>i</a:t>
            </a:r>
            <a:r>
              <a:rPr lang="en-US" sz="1800" dirty="0"/>
              <a:t>, j] := minimum(d[i-1, j] + 1,                   </a:t>
            </a:r>
            <a:r>
              <a:rPr lang="ro-RO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// deletion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                     d[</a:t>
            </a:r>
            <a:r>
              <a:rPr lang="en-US" sz="1800" dirty="0" err="1"/>
              <a:t>i</a:t>
            </a:r>
            <a:r>
              <a:rPr lang="en-US" sz="1800" dirty="0"/>
              <a:t>, j-1] + 1,                   </a:t>
            </a:r>
            <a:r>
              <a:rPr lang="ro-RO" sz="1800" dirty="0"/>
              <a:t>	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// insertion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                     d[i-1, j-1] + </a:t>
            </a:r>
            <a:r>
              <a:rPr lang="en-US" sz="1800" dirty="0" err="1"/>
              <a:t>substitutionCost</a:t>
            </a:r>
            <a:r>
              <a:rPr lang="en-US" sz="1800" dirty="0"/>
              <a:t>)  </a:t>
            </a:r>
            <a:r>
              <a:rPr lang="ro-RO" sz="1800" dirty="0"/>
              <a:t>	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// substitution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return d[m, n]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488B73-00E0-4A99-B12B-9C8F3813B1F4}"/>
              </a:ext>
            </a:extLst>
          </p:cNvPr>
          <p:cNvSpPr txBox="1"/>
          <p:nvPr/>
        </p:nvSpPr>
        <p:spPr>
          <a:xfrm>
            <a:off x="474453" y="6237719"/>
            <a:ext cx="35990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Sursa</a:t>
            </a:r>
            <a:r>
              <a:rPr lang="en-US" sz="1050" dirty="0"/>
              <a:t>: </a:t>
            </a:r>
            <a:r>
              <a:rPr lang="ro-RO" sz="1050" dirty="0"/>
              <a:t>https://en.wikipedia.org/wiki/Levenshtein_distance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43440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ro-RO" sz="1800" dirty="0"/>
              <a:t>Complexitate?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4735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o-RO" dirty="0"/>
                  <a:t>Complexitate?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sz="2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570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ro-RO" dirty="0"/>
              <a:t>Variații</a:t>
            </a:r>
          </a:p>
          <a:p>
            <a:pPr lvl="1"/>
            <a:r>
              <a:rPr lang="ro-RO" dirty="0"/>
              <a:t>Fiecare operație are un cost diferit, cu condiția </a:t>
            </a:r>
          </a:p>
          <a:p>
            <a:pPr marL="457200" lvl="1" indent="0">
              <a:buNone/>
            </a:pPr>
            <a:r>
              <a:rPr lang="ro-RO" dirty="0"/>
              <a:t>cost_modificare </a:t>
            </a:r>
            <a:r>
              <a:rPr lang="en-US" dirty="0"/>
              <a:t>&lt; </a:t>
            </a:r>
            <a:r>
              <a:rPr lang="en-US" dirty="0" err="1"/>
              <a:t>cost_ad</a:t>
            </a:r>
            <a:r>
              <a:rPr lang="ro-RO" dirty="0"/>
              <a:t>ăugare + cost_ștergere</a:t>
            </a:r>
          </a:p>
          <a:p>
            <a:pPr lvl="2"/>
            <a:r>
              <a:rPr lang="ro-RO" dirty="0"/>
              <a:t>De ce?</a:t>
            </a:r>
          </a:p>
          <a:p>
            <a:pPr lvl="1"/>
            <a:endParaRPr lang="ro-RO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5441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ro-RO" dirty="0"/>
              <a:t>Aplicații</a:t>
            </a:r>
          </a:p>
          <a:p>
            <a:pPr lvl="1"/>
            <a:r>
              <a:rPr lang="ro-RO" dirty="0"/>
              <a:t>verificatori ortografici </a:t>
            </a:r>
          </a:p>
          <a:p>
            <a:pPr lvl="1"/>
            <a:r>
              <a:rPr lang="ro-RO" dirty="0"/>
              <a:t>Sisteme de corecție pentru recunoașterea optică a caracterelor</a:t>
            </a:r>
          </a:p>
          <a:p>
            <a:pPr lvl="1"/>
            <a:r>
              <a:rPr lang="ro-RO" dirty="0"/>
              <a:t>Procesarea limbajului natural</a:t>
            </a:r>
          </a:p>
          <a:p>
            <a:pPr lvl="1"/>
            <a:r>
              <a:rPr lang="ro-RO" dirty="0"/>
              <a:t>Distanța lingvistică</a:t>
            </a:r>
          </a:p>
          <a:p>
            <a:pPr lvl="1"/>
            <a:endParaRPr lang="ro-RO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073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Programare</a:t>
            </a:r>
            <a:r>
              <a:rPr lang="en-US" dirty="0"/>
              <a:t> d</a:t>
            </a:r>
            <a:r>
              <a:rPr lang="ro-RO" dirty="0"/>
              <a:t>i</a:t>
            </a:r>
            <a:r>
              <a:rPr lang="en-US" dirty="0" err="1"/>
              <a:t>namic</a:t>
            </a:r>
            <a:r>
              <a:rPr lang="ro-RO" dirty="0"/>
              <a:t>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F0895-17A9-4B2E-AFF8-818434C5D0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Pași: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/>
              <a:t>Caracterizăm structura unei soluții optime.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/>
              <a:t>Definim recursiv valoarea unei soluții optime.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/>
              <a:t>Calculăm valoarea unei soluții optime (de obicei, cu abordarea bottom-up).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/>
              <a:t>Reconstruim soluția optimă din informațiile anterioare.</a:t>
            </a:r>
          </a:p>
          <a:p>
            <a:r>
              <a:rPr lang="ro-RO" dirty="0"/>
              <a:t>Pașii 1-3 = baza programării dinamice</a:t>
            </a:r>
          </a:p>
          <a:p>
            <a:r>
              <a:rPr lang="ro-RO" dirty="0"/>
              <a:t>Pasul 4 se poate omite dacă se dorește o soluție optimă (și nu soluția în sine).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61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 pe </a:t>
            </a:r>
            <a:r>
              <a:rPr lang="en-US" dirty="0" err="1"/>
              <a:t>tabla</a:t>
            </a:r>
            <a:r>
              <a:rPr lang="en-US" dirty="0"/>
              <a:t> de </a:t>
            </a:r>
            <a:r>
              <a:rPr lang="ro-RO" dirty="0"/>
              <a:t>șah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4838088"/>
              </a:xfrm>
            </p:spPr>
            <p:txBody>
              <a:bodyPr>
                <a:normAutofit/>
              </a:bodyPr>
              <a:lstStyle/>
              <a:p>
                <a:r>
                  <a:rPr lang="ro-RO" dirty="0"/>
                  <a:t>Fiind date două coordonate pe tabla de șah (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o-RO" dirty="0"/>
                  <a:t>), determinați cel mai scurt drum dintre acestea utilizând mutările unui cal.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4838088"/>
              </a:xfrm>
              <a:blipFill>
                <a:blip r:embed="rId2"/>
                <a:stretch>
                  <a:fillRect l="-980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453449B-0039-4C97-BE64-1E3B8E54DE4D}"/>
              </a:ext>
            </a:extLst>
          </p:cNvPr>
          <p:cNvSpPr txBox="1"/>
          <p:nvPr/>
        </p:nvSpPr>
        <p:spPr>
          <a:xfrm>
            <a:off x="606997" y="6195094"/>
            <a:ext cx="5489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/>
              <a:t>Sursa exemplu: Doina Hrinciuc Logofătu. </a:t>
            </a:r>
            <a:r>
              <a:rPr lang="ro-RO" sz="1200" i="1" dirty="0"/>
              <a:t>C++.Probleme rezolvate și algoritmi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259877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 pe </a:t>
            </a:r>
            <a:r>
              <a:rPr lang="en-US" dirty="0" err="1"/>
              <a:t>tabla</a:t>
            </a:r>
            <a:r>
              <a:rPr lang="en-US" dirty="0"/>
              <a:t> de </a:t>
            </a:r>
            <a:r>
              <a:rPr lang="ro-RO" dirty="0"/>
              <a:t>șah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4838088"/>
              </a:xfrm>
            </p:spPr>
            <p:txBody>
              <a:bodyPr>
                <a:normAutofit/>
              </a:bodyPr>
              <a:lstStyle/>
              <a:p>
                <a:r>
                  <a:rPr lang="ro-RO" dirty="0"/>
                  <a:t>Fiind date două coordonate pe tabla de șah (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o-RO" dirty="0"/>
                  <a:t>), determinați cel mai scurt drum dintre acestea utilizând mutările unui cal.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4838088"/>
              </a:xfrm>
              <a:blipFill>
                <a:blip r:embed="rId2"/>
                <a:stretch>
                  <a:fillRect l="-980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453449B-0039-4C97-BE64-1E3B8E54DE4D}"/>
              </a:ext>
            </a:extLst>
          </p:cNvPr>
          <p:cNvSpPr txBox="1"/>
          <p:nvPr/>
        </p:nvSpPr>
        <p:spPr>
          <a:xfrm>
            <a:off x="520460" y="6018925"/>
            <a:ext cx="6915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/>
              <a:t>Sursa exemplu </a:t>
            </a:r>
            <a:r>
              <a:rPr lang="en-US" sz="1200" dirty="0"/>
              <a:t>“</a:t>
            </a:r>
            <a:r>
              <a:rPr lang="ro-RO" sz="1200" dirty="0"/>
              <a:t>Cal pe tabla de șah</a:t>
            </a:r>
            <a:r>
              <a:rPr lang="en-US" sz="1200" dirty="0"/>
              <a:t>”</a:t>
            </a:r>
            <a:r>
              <a:rPr lang="ro-RO" sz="1200" dirty="0"/>
              <a:t>: Doina Hrinciuc Logofătu. </a:t>
            </a:r>
            <a:r>
              <a:rPr lang="ro-RO" sz="1200" i="1" dirty="0"/>
              <a:t>C++.Probleme rezolvate și algoritmi</a:t>
            </a:r>
            <a:endParaRPr lang="ro-RO" sz="1200" dirty="0"/>
          </a:p>
          <a:p>
            <a:r>
              <a:rPr lang="ro-RO" sz="1200" dirty="0"/>
              <a:t>Sursa imagine</a:t>
            </a:r>
            <a:r>
              <a:rPr lang="ro-RO" sz="1200" i="1" dirty="0"/>
              <a:t>: https://e4e4.wordpress.com/basics/ </a:t>
            </a:r>
            <a:endParaRPr lang="en-US" sz="12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6E598-DB52-4DFD-AA70-78F8C8155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04" y="2414370"/>
            <a:ext cx="3247763" cy="32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29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 pe </a:t>
            </a:r>
            <a:r>
              <a:rPr lang="en-US" dirty="0" err="1"/>
              <a:t>tabla</a:t>
            </a:r>
            <a:r>
              <a:rPr lang="en-US" dirty="0"/>
              <a:t> de </a:t>
            </a:r>
            <a:r>
              <a:rPr lang="ro-RO" dirty="0"/>
              <a:t>șah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4838088"/>
              </a:xfrm>
            </p:spPr>
            <p:txBody>
              <a:bodyPr>
                <a:normAutofit/>
              </a:bodyPr>
              <a:lstStyle/>
              <a:p>
                <a:r>
                  <a:rPr lang="ro-RO" dirty="0"/>
                  <a:t>Fiind date două coordonate pe tabla de șah (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o-RO" dirty="0"/>
                  <a:t>), determinați cel mai scurt drum dintre acestea utilizând mutările unui cal.</a:t>
                </a:r>
                <a:endParaRPr lang="en-US" dirty="0"/>
              </a:p>
              <a:p>
                <a:pPr lvl="1"/>
                <a:r>
                  <a:rPr lang="en-US" dirty="0" err="1"/>
                  <a:t>Exemplu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N=5</a:t>
                </a:r>
              </a:p>
              <a:p>
                <a:pPr lvl="2"/>
                <a:r>
                  <a:rPr lang="en-US" dirty="0"/>
                  <a:t>Start = (5,2)</a:t>
                </a:r>
              </a:p>
              <a:p>
                <a:pPr lvl="2"/>
                <a:r>
                  <a:rPr lang="en-US" dirty="0"/>
                  <a:t>Fin = (1,4)</a:t>
                </a:r>
              </a:p>
              <a:p>
                <a:pPr lvl="1"/>
                <a:endParaRPr lang="ro-RO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4838088"/>
              </a:xfrm>
              <a:blipFill>
                <a:blip r:embed="rId2"/>
                <a:stretch>
                  <a:fillRect l="-980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07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 pe </a:t>
            </a:r>
            <a:r>
              <a:rPr lang="en-US" dirty="0" err="1"/>
              <a:t>tabla</a:t>
            </a:r>
            <a:r>
              <a:rPr lang="en-US" dirty="0"/>
              <a:t> de </a:t>
            </a:r>
            <a:r>
              <a:rPr lang="ro-RO" dirty="0"/>
              <a:t>șah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4838088"/>
              </a:xfrm>
            </p:spPr>
            <p:txBody>
              <a:bodyPr>
                <a:normAutofit/>
              </a:bodyPr>
              <a:lstStyle/>
              <a:p>
                <a:r>
                  <a:rPr lang="ro-RO" dirty="0"/>
                  <a:t>Fiind date două coordonate pe tabla de șah (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o-RO" dirty="0"/>
                  <a:t>), determinați cel mai scurt drum dintre acestea utilizând mutările unui cal.</a:t>
                </a:r>
                <a:endParaRPr lang="en-US" dirty="0"/>
              </a:p>
              <a:p>
                <a:pPr lvl="1"/>
                <a:r>
                  <a:rPr lang="en-US" dirty="0" err="1"/>
                  <a:t>Exemplu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N=5</a:t>
                </a:r>
              </a:p>
              <a:p>
                <a:pPr lvl="2"/>
                <a:r>
                  <a:rPr lang="en-US" dirty="0"/>
                  <a:t>Start = (5,2)</a:t>
                </a:r>
              </a:p>
              <a:p>
                <a:pPr lvl="2"/>
                <a:r>
                  <a:rPr lang="en-US" dirty="0"/>
                  <a:t>Fin = (1,4)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                                          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                                               </a:t>
                </a:r>
                <a:r>
                  <a:rPr lang="en-US" sz="1800" dirty="0" err="1"/>
                  <a:t>Cel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mai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scurt</a:t>
                </a:r>
                <a:r>
                  <a:rPr lang="en-US" sz="1800" dirty="0"/>
                  <a:t> drum: 2 pa</a:t>
                </a:r>
                <a:r>
                  <a:rPr lang="ro-RO" sz="1800" dirty="0"/>
                  <a:t>și</a:t>
                </a:r>
              </a:p>
              <a:p>
                <a:pPr marL="457200" lvl="1" indent="0">
                  <a:buNone/>
                </a:pPr>
                <a:r>
                  <a:rPr lang="ro-RO" sz="1800" dirty="0"/>
                  <a:t>			           Drumul parcurs: (5,2), (3,3), (1,4)</a:t>
                </a:r>
                <a:endParaRPr lang="ro-RO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CC9500-B67C-4F0F-B177-8233D06DC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4838088"/>
              </a:xfrm>
              <a:blipFill>
                <a:blip r:embed="rId2"/>
                <a:stretch>
                  <a:fillRect l="-980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199DDE4-0DE5-4538-8091-6A8224BE8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849564"/>
              </p:ext>
            </p:extLst>
          </p:nvPr>
        </p:nvGraphicFramePr>
        <p:xfrm>
          <a:off x="864728" y="3798426"/>
          <a:ext cx="2599925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6567">
                  <a:extLst>
                    <a:ext uri="{9D8B030D-6E8A-4147-A177-3AD203B41FA5}">
                      <a16:colId xmlns:a16="http://schemas.microsoft.com/office/drawing/2014/main" val="4123694581"/>
                    </a:ext>
                  </a:extLst>
                </a:gridCol>
                <a:gridCol w="562063">
                  <a:extLst>
                    <a:ext uri="{9D8B030D-6E8A-4147-A177-3AD203B41FA5}">
                      <a16:colId xmlns:a16="http://schemas.microsoft.com/office/drawing/2014/main" val="2991324941"/>
                    </a:ext>
                  </a:extLst>
                </a:gridCol>
                <a:gridCol w="494950">
                  <a:extLst>
                    <a:ext uri="{9D8B030D-6E8A-4147-A177-3AD203B41FA5}">
                      <a16:colId xmlns:a16="http://schemas.microsoft.com/office/drawing/2014/main" val="2093592746"/>
                    </a:ext>
                  </a:extLst>
                </a:gridCol>
                <a:gridCol w="469784">
                  <a:extLst>
                    <a:ext uri="{9D8B030D-6E8A-4147-A177-3AD203B41FA5}">
                      <a16:colId xmlns:a16="http://schemas.microsoft.com/office/drawing/2014/main" val="1294019797"/>
                    </a:ext>
                  </a:extLst>
                </a:gridCol>
                <a:gridCol w="486561">
                  <a:extLst>
                    <a:ext uri="{9D8B030D-6E8A-4147-A177-3AD203B41FA5}">
                      <a16:colId xmlns:a16="http://schemas.microsoft.com/office/drawing/2014/main" val="582079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030A0"/>
                          </a:solidFill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61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235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69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09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00FF00"/>
                          </a:highlight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13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9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Programare dinamică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ro-RO" dirty="0"/>
              <a:t>Când se aplică programarea dinamică?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79717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Programare dinamică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ro-RO" dirty="0"/>
              <a:t>Când se aplică programarea dinamică?</a:t>
            </a:r>
            <a:endParaRPr lang="en-US" dirty="0"/>
          </a:p>
          <a:p>
            <a:r>
              <a:rPr lang="en-US" dirty="0"/>
              <a:t>Problema </a:t>
            </a:r>
            <a:r>
              <a:rPr lang="en-US" dirty="0" err="1"/>
              <a:t>trebuie</a:t>
            </a:r>
            <a:r>
              <a:rPr lang="en-US" dirty="0"/>
              <a:t> s</a:t>
            </a:r>
            <a:r>
              <a:rPr lang="ro-RO" dirty="0"/>
              <a:t>ă aibă următoarele caracteristici:</a:t>
            </a:r>
          </a:p>
          <a:p>
            <a:pPr lvl="1"/>
            <a:r>
              <a:rPr lang="ro-RO" dirty="0"/>
              <a:t>Substructură optimală</a:t>
            </a:r>
          </a:p>
          <a:p>
            <a:pPr lvl="1"/>
            <a:r>
              <a:rPr lang="ro-RO" dirty="0"/>
              <a:t>Suprapunerea problemelor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43878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Programare dinamică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Substructură</a:t>
            </a:r>
            <a:r>
              <a:rPr lang="en-US" dirty="0"/>
              <a:t> </a:t>
            </a:r>
            <a:r>
              <a:rPr lang="en-US" dirty="0" err="1"/>
              <a:t>optimă</a:t>
            </a:r>
            <a:endParaRPr lang="ro-RO" sz="1400" dirty="0"/>
          </a:p>
          <a:p>
            <a:pPr lvl="1"/>
            <a:r>
              <a:rPr lang="ro-RO" dirty="0"/>
              <a:t>O soluție optimă a problemei include soluții optime ale subproblemelor.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/>
              <a:t>Presupunem că există o soluție mai optimă a subproblemei.</a:t>
            </a:r>
          </a:p>
          <a:p>
            <a:pPr marL="914400" lvl="1" indent="-457200">
              <a:buFont typeface="+mj-lt"/>
              <a:buAutoNum type="arabicPeriod"/>
            </a:pPr>
            <a:r>
              <a:rPr lang="ro-RO" dirty="0"/>
              <a:t>Arătăm că presupunerea contrazice optimalitatea problemei inițiale.</a:t>
            </a:r>
          </a:p>
        </p:txBody>
      </p:sp>
    </p:spTree>
    <p:extLst>
      <p:ext uri="{BB962C8B-B14F-4D97-AF65-F5344CB8AC3E}">
        <p14:creationId xmlns:p14="http://schemas.microsoft.com/office/powerpoint/2010/main" val="3152914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Programare dinamică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ro-RO" dirty="0"/>
              <a:t>Suprapunerea problemelor</a:t>
            </a:r>
            <a:endParaRPr lang="ro-RO" sz="1400" dirty="0"/>
          </a:p>
          <a:p>
            <a:pPr lvl="1"/>
            <a:r>
              <a:rPr lang="ro-RO" dirty="0"/>
              <a:t>Când un algoritm recursiv rezolvă mereu o aceeași problemă =</a:t>
            </a:r>
            <a:r>
              <a:rPr lang="en-US" dirty="0"/>
              <a:t>&gt;</a:t>
            </a:r>
            <a:r>
              <a:rPr lang="ro-RO" dirty="0"/>
              <a:t> subprobleme suprapuse.</a:t>
            </a:r>
          </a:p>
          <a:p>
            <a:pPr lvl="1"/>
            <a:r>
              <a:rPr lang="ro-RO" dirty="0"/>
              <a:t>Spațiul subproblemelor trebuie să fie restrâns.</a:t>
            </a:r>
          </a:p>
          <a:p>
            <a:pPr lvl="1"/>
            <a:r>
              <a:rPr lang="ro-RO" dirty="0"/>
              <a:t>O subproblemă este rezolvată, iar rezultatul este salvat pentru utilizări viitoare =</a:t>
            </a:r>
            <a:r>
              <a:rPr lang="en-US" dirty="0"/>
              <a:t>&gt; </a:t>
            </a:r>
            <a:r>
              <a:rPr lang="en-US" dirty="0" err="1"/>
              <a:t>timp</a:t>
            </a:r>
            <a:r>
              <a:rPr lang="en-US" dirty="0"/>
              <a:t> de reg</a:t>
            </a:r>
            <a:r>
              <a:rPr lang="ro-RO" dirty="0"/>
              <a:t>ăsire constant.</a:t>
            </a:r>
          </a:p>
          <a:p>
            <a:pPr lvl="1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4083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Programare</a:t>
            </a:r>
            <a:r>
              <a:rPr lang="en-US" dirty="0"/>
              <a:t> d</a:t>
            </a:r>
            <a:r>
              <a:rPr lang="ro-RO" dirty="0"/>
              <a:t>i</a:t>
            </a:r>
            <a:r>
              <a:rPr lang="en-US" dirty="0" err="1"/>
              <a:t>namic</a:t>
            </a:r>
            <a:r>
              <a:rPr lang="ro-RO" dirty="0"/>
              <a:t>ă vs. Greedy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C337F8D7-04DA-4A72-BA1D-8853AE7341E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977952432"/>
              </p:ext>
            </p:extLst>
          </p:nvPr>
        </p:nvGraphicFramePr>
        <p:xfrm>
          <a:off x="474663" y="1285875"/>
          <a:ext cx="11196636" cy="3576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21917">
                  <a:extLst>
                    <a:ext uri="{9D8B030D-6E8A-4147-A177-3AD203B41FA5}">
                      <a16:colId xmlns:a16="http://schemas.microsoft.com/office/drawing/2014/main" val="1015029167"/>
                    </a:ext>
                  </a:extLst>
                </a:gridCol>
                <a:gridCol w="4882392">
                  <a:extLst>
                    <a:ext uri="{9D8B030D-6E8A-4147-A177-3AD203B41FA5}">
                      <a16:colId xmlns:a16="http://schemas.microsoft.com/office/drawing/2014/main" val="3927406502"/>
                    </a:ext>
                  </a:extLst>
                </a:gridCol>
                <a:gridCol w="4792327">
                  <a:extLst>
                    <a:ext uri="{9D8B030D-6E8A-4147-A177-3AD203B41FA5}">
                      <a16:colId xmlns:a16="http://schemas.microsoft.com/office/drawing/2014/main" val="3816909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Greedy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Programare dinamică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26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Concept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La momentul curent alege opțiunea care pare cea mai bună (optimă)</a:t>
                      </a:r>
                      <a:r>
                        <a:rPr lang="en-US" dirty="0"/>
                        <a:t>;</a:t>
                      </a:r>
                      <a:r>
                        <a:rPr lang="ro-RO" dirty="0"/>
                        <a:t> subproblema rezultată este rezolvată după ce se face alegerea.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La momentul curent face o alegere, dar aceasta poate depinde de soluțiile subproblemelor.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33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Optimalitate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Conduce la o soluție optimă dacă putem demonstra că optimul local =</a:t>
                      </a:r>
                      <a:r>
                        <a:rPr lang="en-US" dirty="0"/>
                        <a:t>&gt;</a:t>
                      </a:r>
                      <a:r>
                        <a:rPr lang="ro-RO" dirty="0"/>
                        <a:t> optimul global.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Conduce la o soluție optimă.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58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Complexitate timp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Polinomial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Polinomial, dar de obicei mai puțin eficient decât greedy.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132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Complexitate spațiu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Mai eficient, pentru că nu caută înapoi pentru alte soluții.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Folosește un tabel pentru a stoca răspunsurile pentru stările anterior calculate.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55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Exemple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Problema rucsacului (fracțional)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Problema rucsacului (0/1).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453457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4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36" y="346521"/>
            <a:ext cx="10630644" cy="629820"/>
          </a:xfrm>
        </p:spPr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r>
              <a:rPr lang="en-US" dirty="0"/>
              <a:t> (</a:t>
            </a:r>
            <a:r>
              <a:rPr lang="ro-RO" dirty="0"/>
              <a:t>D</a:t>
            </a:r>
            <a:r>
              <a:rPr lang="en-US" dirty="0" err="1"/>
              <a:t>istan</a:t>
            </a:r>
            <a:r>
              <a:rPr lang="ro-RO" dirty="0"/>
              <a:t>ța de editare</a:t>
            </a:r>
            <a:r>
              <a:rPr lang="en-US" dirty="0"/>
              <a:t>)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06917-BCFE-4873-8D89-A624F957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20" y="976342"/>
            <a:ext cx="4177375" cy="4859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F902C-EBB9-4955-B741-A25F5297F6B2}"/>
              </a:ext>
            </a:extLst>
          </p:cNvPr>
          <p:cNvSpPr txBox="1"/>
          <p:nvPr/>
        </p:nvSpPr>
        <p:spPr>
          <a:xfrm>
            <a:off x="924603" y="5953426"/>
            <a:ext cx="42755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Surs</a:t>
            </a:r>
            <a:r>
              <a:rPr lang="ro-RO" sz="900" dirty="0"/>
              <a:t>ă articol și imagine: </a:t>
            </a:r>
            <a:r>
              <a:rPr lang="ro-RO" sz="900" dirty="0">
                <a:hlinkClick r:id="rId3"/>
              </a:rPr>
              <a:t>https://nymity.ch/sybilhunting/pdf/Levenshtein1966a.pdf</a:t>
            </a:r>
            <a:r>
              <a:rPr lang="en-US" sz="900" dirty="0"/>
              <a:t> 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D844CA4-99FA-4216-9B4D-72D69A5A0C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118111"/>
              </p:ext>
            </p:extLst>
          </p:nvPr>
        </p:nvGraphicFramePr>
        <p:xfrm>
          <a:off x="92075" y="92075"/>
          <a:ext cx="1449388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449000" imgH="486000" progId="Package">
                  <p:embed/>
                </p:oleObj>
              </mc:Choice>
              <mc:Fallback>
                <p:oleObj name="Packager Shell Object" showAsIcon="1" r:id="rId4" imgW="1449000" imgH="486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449388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1C4F93C-63EE-44DB-9FD6-4A667317D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327" y="976341"/>
            <a:ext cx="3722502" cy="4635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BD1EB9-1015-4BF8-80AE-AA72490CBFD0}"/>
              </a:ext>
            </a:extLst>
          </p:cNvPr>
          <p:cNvSpPr txBox="1"/>
          <p:nvPr/>
        </p:nvSpPr>
        <p:spPr>
          <a:xfrm>
            <a:off x="7169924" y="5809743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7"/>
              </a:rPr>
              <a:t>Vladimir </a:t>
            </a:r>
            <a:r>
              <a:rPr lang="en-US" sz="900" dirty="0" err="1">
                <a:hlinkClick r:id="rId7"/>
              </a:rPr>
              <a:t>Levenshtein</a:t>
            </a:r>
            <a:r>
              <a:rPr lang="en-US" sz="900" dirty="0"/>
              <a:t>, 20 </a:t>
            </a:r>
            <a:r>
              <a:rPr lang="en-US" sz="900" dirty="0" err="1"/>
              <a:t>Martie</a:t>
            </a:r>
            <a:r>
              <a:rPr lang="en-US" sz="900" dirty="0"/>
              <a:t> 1935 – 6 </a:t>
            </a:r>
            <a:r>
              <a:rPr lang="en-US" sz="900" dirty="0" err="1"/>
              <a:t>Septembrie</a:t>
            </a:r>
            <a:r>
              <a:rPr lang="en-US" sz="900" dirty="0"/>
              <a:t> 2017</a:t>
            </a:r>
          </a:p>
          <a:p>
            <a:r>
              <a:rPr lang="en-US" sz="900" dirty="0" err="1"/>
              <a:t>Surs</a:t>
            </a:r>
            <a:r>
              <a:rPr lang="ro-RO" sz="900" dirty="0"/>
              <a:t>ă imagine: </a:t>
            </a:r>
            <a:r>
              <a:rPr lang="ro-RO" sz="900" dirty="0">
                <a:hlinkClick r:id="rId8"/>
              </a:rPr>
              <a:t>https://www.ithistory.org/honor-roll/mr-vladimir-iosifovich-levenshtein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343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consideră două cuvinte A și B, cu </a:t>
            </a:r>
            <a:r>
              <a:rPr lang="en-US" dirty="0"/>
              <a:t>|A| = m, |B| = n.</a:t>
            </a:r>
          </a:p>
          <a:p>
            <a:r>
              <a:rPr lang="en-US" dirty="0"/>
              <a:t>Cerin</a:t>
            </a:r>
            <a:r>
              <a:rPr lang="ro-RO" dirty="0"/>
              <a:t>ță: să se transforme cuvântul A în cuvântul B, folosind operațiile:</a:t>
            </a:r>
          </a:p>
          <a:p>
            <a:pPr lvl="1"/>
            <a:r>
              <a:rPr lang="ro-RO" dirty="0"/>
              <a:t>Adăugarea unei litere</a:t>
            </a:r>
          </a:p>
          <a:p>
            <a:pPr lvl="1"/>
            <a:r>
              <a:rPr lang="ro-RO" dirty="0"/>
              <a:t>Ștergerea unei litere</a:t>
            </a:r>
          </a:p>
          <a:p>
            <a:pPr lvl="1"/>
            <a:r>
              <a:rPr lang="ro-RO" dirty="0"/>
              <a:t>Modificarea unei litere</a:t>
            </a:r>
          </a:p>
          <a:p>
            <a:r>
              <a:rPr lang="ro-RO" b="1" dirty="0"/>
              <a:t>Transformarea se va face folosind un număr minim de operații.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521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srgbClr val="171616">
                    <a:tint val="75000"/>
                  </a:srgbClr>
                </a:solidFill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SPATE</a:t>
            </a:r>
            <a:r>
              <a:rPr lang="ro-RO" dirty="0"/>
              <a:t> și </a:t>
            </a:r>
            <a:r>
              <a:rPr lang="en-US" dirty="0"/>
              <a:t>PACT</a:t>
            </a:r>
            <a:r>
              <a:rPr lang="ro-RO" dirty="0"/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C0CE732-86D6-4C04-B0D1-DDF245DD5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15930"/>
              </p:ext>
            </p:extLst>
          </p:nvPr>
        </p:nvGraphicFramePr>
        <p:xfrm>
          <a:off x="2149445" y="2122574"/>
          <a:ext cx="4091964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475">
                  <a:extLst>
                    <a:ext uri="{9D8B030D-6E8A-4147-A177-3AD203B41FA5}">
                      <a16:colId xmlns:a16="http://schemas.microsoft.com/office/drawing/2014/main" val="1189093183"/>
                    </a:ext>
                  </a:extLst>
                </a:gridCol>
                <a:gridCol w="402672">
                  <a:extLst>
                    <a:ext uri="{9D8B030D-6E8A-4147-A177-3AD203B41FA5}">
                      <a16:colId xmlns:a16="http://schemas.microsoft.com/office/drawing/2014/main" val="3739842364"/>
                    </a:ext>
                  </a:extLst>
                </a:gridCol>
                <a:gridCol w="453005">
                  <a:extLst>
                    <a:ext uri="{9D8B030D-6E8A-4147-A177-3AD203B41FA5}">
                      <a16:colId xmlns:a16="http://schemas.microsoft.com/office/drawing/2014/main" val="2233382876"/>
                    </a:ext>
                  </a:extLst>
                </a:gridCol>
                <a:gridCol w="897623">
                  <a:extLst>
                    <a:ext uri="{9D8B030D-6E8A-4147-A177-3AD203B41FA5}">
                      <a16:colId xmlns:a16="http://schemas.microsoft.com/office/drawing/2014/main" val="3687596190"/>
                    </a:ext>
                  </a:extLst>
                </a:gridCol>
                <a:gridCol w="729842">
                  <a:extLst>
                    <a:ext uri="{9D8B030D-6E8A-4147-A177-3AD203B41FA5}">
                      <a16:colId xmlns:a16="http://schemas.microsoft.com/office/drawing/2014/main" val="1952552381"/>
                    </a:ext>
                  </a:extLst>
                </a:gridCol>
                <a:gridCol w="1107347">
                  <a:extLst>
                    <a:ext uri="{9D8B030D-6E8A-4147-A177-3AD203B41FA5}">
                      <a16:colId xmlns:a16="http://schemas.microsoft.com/office/drawing/2014/main" val="1470514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7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36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58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7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ro-RO" dirty="0"/>
                        <a:t>ost</a:t>
                      </a:r>
                      <a:r>
                        <a:rPr lang="en-US" dirty="0"/>
                        <a:t>[</a:t>
                      </a:r>
                      <a:r>
                        <a:rPr lang="en-US" dirty="0" err="1"/>
                        <a:t>i,j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44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2627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69EF27-8EF4-4032-B0D7-AA3A49C066A9}"/>
              </a:ext>
            </a:extLst>
          </p:cNvPr>
          <p:cNvSpPr txBox="1"/>
          <p:nvPr/>
        </p:nvSpPr>
        <p:spPr>
          <a:xfrm>
            <a:off x="6817614" y="2868249"/>
            <a:ext cx="476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c</a:t>
            </a:r>
            <a:r>
              <a:rPr lang="en-US" dirty="0" err="1"/>
              <a:t>ost</a:t>
            </a:r>
            <a:r>
              <a:rPr lang="en-US" dirty="0"/>
              <a:t>[</a:t>
            </a:r>
            <a:r>
              <a:rPr lang="ro-RO" dirty="0"/>
              <a:t>i</a:t>
            </a:r>
            <a:r>
              <a:rPr lang="en-US" dirty="0"/>
              <a:t>,j] = nr. de opera</a:t>
            </a:r>
            <a:r>
              <a:rPr lang="ro-RO" dirty="0"/>
              <a:t>ții necesar pentru a transforma </a:t>
            </a:r>
            <a:r>
              <a:rPr lang="en-US" dirty="0"/>
              <a:t>S</a:t>
            </a:r>
            <a:r>
              <a:rPr lang="ro-RO" dirty="0"/>
              <a:t>PA în PA.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4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poate folosi programarea dinamică?</a:t>
            </a:r>
          </a:p>
        </p:txBody>
      </p:sp>
    </p:spTree>
    <p:extLst>
      <p:ext uri="{BB962C8B-B14F-4D97-AF65-F5344CB8AC3E}">
        <p14:creationId xmlns:p14="http://schemas.microsoft.com/office/powerpoint/2010/main" val="138721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</a:t>
            </a:r>
            <a:r>
              <a:rPr lang="ro-RO" dirty="0"/>
              <a:t>ța </a:t>
            </a:r>
            <a:r>
              <a:rPr lang="en-US" dirty="0" err="1"/>
              <a:t>Levenshtein</a:t>
            </a:r>
            <a:endParaRPr lang="ro-R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Stefania Nita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Date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și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71616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Algoritmi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71616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C9500-B67C-4F0F-B177-8233D06DC46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poate folosi programarea dinamică?</a:t>
            </a:r>
          </a:p>
          <a:p>
            <a:pPr lvl="1"/>
            <a:r>
              <a:rPr lang="ro-RO" b="1" dirty="0"/>
              <a:t>Soluția parțială </a:t>
            </a:r>
            <a:r>
              <a:rPr lang="ro-RO" dirty="0"/>
              <a:t>= </a:t>
            </a:r>
            <a:r>
              <a:rPr lang="en-US" dirty="0"/>
              <a:t>“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costul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transforma</a:t>
            </a:r>
            <a:r>
              <a:rPr lang="en-US" dirty="0"/>
              <a:t> A </a:t>
            </a:r>
            <a:r>
              <a:rPr lang="ro-RO" dirty="0"/>
              <a:t>până la poziția i în B până la poziția j</a:t>
            </a:r>
            <a:r>
              <a:rPr lang="en-US" dirty="0"/>
              <a:t>”</a:t>
            </a:r>
            <a:r>
              <a:rPr lang="ro-RO" dirty="0"/>
              <a:t>.</a:t>
            </a:r>
          </a:p>
          <a:p>
            <a:pPr lvl="1"/>
            <a:r>
              <a:rPr lang="ro-RO" b="1" dirty="0"/>
              <a:t>Următorul pas </a:t>
            </a:r>
            <a:r>
              <a:rPr lang="ro-RO" dirty="0"/>
              <a:t>= </a:t>
            </a:r>
            <a:r>
              <a:rPr lang="en-US" dirty="0"/>
              <a:t>“</a:t>
            </a:r>
            <a:r>
              <a:rPr lang="ro-RO" dirty="0"/>
              <a:t>Pentru a transforma A până la poziția x în B până la poziția y, ultima operație ar trebui să fie o adăugare, ștergere sau modificare?</a:t>
            </a:r>
            <a:r>
              <a:rPr lang="en-US" dirty="0"/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3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6180</TotalTime>
  <Words>2434</Words>
  <Application>Microsoft Office PowerPoint</Application>
  <PresentationFormat>Widescreen</PresentationFormat>
  <Paragraphs>732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Courier New</vt:lpstr>
      <vt:lpstr>Wingdings</vt:lpstr>
      <vt:lpstr>Office Theme</vt:lpstr>
      <vt:lpstr>1_Office Theme</vt:lpstr>
      <vt:lpstr>Packager Shell Object</vt:lpstr>
      <vt:lpstr>Structuri de Date și Algoritmi Programare dinamică - Aprofundare</vt:lpstr>
      <vt:lpstr>Programare dinamică</vt:lpstr>
      <vt:lpstr>Programare dinamică</vt:lpstr>
      <vt:lpstr>Programare dinamică vs. Greedy</vt:lpstr>
      <vt:lpstr>Distanța Levenshtein (Distanța de editare)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</vt:lpstr>
      <vt:lpstr>Distanța Levenshtein - Pseudocode</vt:lpstr>
      <vt:lpstr>Distanța Levenshtein</vt:lpstr>
      <vt:lpstr>Distanța Levenshtein</vt:lpstr>
      <vt:lpstr>Distanța Levenshtein</vt:lpstr>
      <vt:lpstr>Distanța Levenshtein</vt:lpstr>
      <vt:lpstr>Cal pe tabla de șah</vt:lpstr>
      <vt:lpstr>Cal pe tabla de șah</vt:lpstr>
      <vt:lpstr>Cal pe tabla de șah</vt:lpstr>
      <vt:lpstr>Cal pe tabla de șah</vt:lpstr>
      <vt:lpstr>Programare dinamică</vt:lpstr>
      <vt:lpstr>Programare dinamică</vt:lpstr>
      <vt:lpstr>Programare dinamică</vt:lpstr>
      <vt:lpstr>Programare dinamică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86</cp:revision>
  <dcterms:created xsi:type="dcterms:W3CDTF">2021-02-15T11:56:57Z</dcterms:created>
  <dcterms:modified xsi:type="dcterms:W3CDTF">2021-05-16T08:58:44Z</dcterms:modified>
</cp:coreProperties>
</file>